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2" r:id="rId5"/>
    <p:sldId id="265" r:id="rId6"/>
    <p:sldId id="266" r:id="rId7"/>
    <p:sldId id="267" r:id="rId8"/>
    <p:sldId id="257" r:id="rId9"/>
    <p:sldId id="258" r:id="rId10"/>
    <p:sldId id="259" r:id="rId11"/>
    <p:sldId id="260" r:id="rId12"/>
    <p:sldId id="261" r:id="rId13"/>
    <p:sldId id="273" r:id="rId14"/>
    <p:sldId id="275" r:id="rId15"/>
    <p:sldId id="268" r:id="rId16"/>
    <p:sldId id="269" r:id="rId17"/>
    <p:sldId id="276" r:id="rId18"/>
    <p:sldId id="270" r:id="rId19"/>
    <p:sldId id="272"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9257945F-B619-4637-AF71-5B5DE4320A58}" type="datetimeFigureOut">
              <a:rPr lang="en-IE" smtClean="0"/>
              <a:t>17/03/2015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CE1D607-AB24-4B97-BF97-C1EA0DF274B6}" type="slidenum">
              <a:rPr lang="en-IE" smtClean="0"/>
              <a:t>‹#›</a:t>
            </a:fld>
            <a:endParaRPr lang="en-IE"/>
          </a:p>
        </p:txBody>
      </p:sp>
    </p:spTree>
    <p:extLst>
      <p:ext uri="{BB962C8B-B14F-4D97-AF65-F5344CB8AC3E}">
        <p14:creationId xmlns:p14="http://schemas.microsoft.com/office/powerpoint/2010/main" val="254272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257945F-B619-4637-AF71-5B5DE4320A58}" type="datetimeFigureOut">
              <a:rPr lang="en-IE" smtClean="0"/>
              <a:t>17/03/2015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CE1D607-AB24-4B97-BF97-C1EA0DF274B6}" type="slidenum">
              <a:rPr lang="en-IE" smtClean="0"/>
              <a:t>‹#›</a:t>
            </a:fld>
            <a:endParaRPr lang="en-IE"/>
          </a:p>
        </p:txBody>
      </p:sp>
    </p:spTree>
    <p:extLst>
      <p:ext uri="{BB962C8B-B14F-4D97-AF65-F5344CB8AC3E}">
        <p14:creationId xmlns:p14="http://schemas.microsoft.com/office/powerpoint/2010/main" val="139925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257945F-B619-4637-AF71-5B5DE4320A58}" type="datetimeFigureOut">
              <a:rPr lang="en-IE" smtClean="0"/>
              <a:t>17/03/2015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CE1D607-AB24-4B97-BF97-C1EA0DF274B6}" type="slidenum">
              <a:rPr lang="en-IE" smtClean="0"/>
              <a:t>‹#›</a:t>
            </a:fld>
            <a:endParaRPr lang="en-IE"/>
          </a:p>
        </p:txBody>
      </p:sp>
    </p:spTree>
    <p:extLst>
      <p:ext uri="{BB962C8B-B14F-4D97-AF65-F5344CB8AC3E}">
        <p14:creationId xmlns:p14="http://schemas.microsoft.com/office/powerpoint/2010/main" val="135979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257945F-B619-4637-AF71-5B5DE4320A58}" type="datetimeFigureOut">
              <a:rPr lang="en-IE" smtClean="0"/>
              <a:t>17/03/2015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CE1D607-AB24-4B97-BF97-C1EA0DF274B6}" type="slidenum">
              <a:rPr lang="en-IE" smtClean="0"/>
              <a:t>‹#›</a:t>
            </a:fld>
            <a:endParaRPr lang="en-IE"/>
          </a:p>
        </p:txBody>
      </p:sp>
    </p:spTree>
    <p:extLst>
      <p:ext uri="{BB962C8B-B14F-4D97-AF65-F5344CB8AC3E}">
        <p14:creationId xmlns:p14="http://schemas.microsoft.com/office/powerpoint/2010/main" val="400489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7945F-B619-4637-AF71-5B5DE4320A58}" type="datetimeFigureOut">
              <a:rPr lang="en-IE" smtClean="0"/>
              <a:t>17/03/2015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CE1D607-AB24-4B97-BF97-C1EA0DF274B6}" type="slidenum">
              <a:rPr lang="en-IE" smtClean="0"/>
              <a:t>‹#›</a:t>
            </a:fld>
            <a:endParaRPr lang="en-IE"/>
          </a:p>
        </p:txBody>
      </p:sp>
    </p:spTree>
    <p:extLst>
      <p:ext uri="{BB962C8B-B14F-4D97-AF65-F5344CB8AC3E}">
        <p14:creationId xmlns:p14="http://schemas.microsoft.com/office/powerpoint/2010/main" val="301349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9257945F-B619-4637-AF71-5B5DE4320A58}" type="datetimeFigureOut">
              <a:rPr lang="en-IE" smtClean="0"/>
              <a:t>17/03/2015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CE1D607-AB24-4B97-BF97-C1EA0DF274B6}" type="slidenum">
              <a:rPr lang="en-IE" smtClean="0"/>
              <a:t>‹#›</a:t>
            </a:fld>
            <a:endParaRPr lang="en-IE"/>
          </a:p>
        </p:txBody>
      </p:sp>
    </p:spTree>
    <p:extLst>
      <p:ext uri="{BB962C8B-B14F-4D97-AF65-F5344CB8AC3E}">
        <p14:creationId xmlns:p14="http://schemas.microsoft.com/office/powerpoint/2010/main" val="234119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9257945F-B619-4637-AF71-5B5DE4320A58}" type="datetimeFigureOut">
              <a:rPr lang="en-IE" smtClean="0"/>
              <a:t>17/03/2015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CE1D607-AB24-4B97-BF97-C1EA0DF274B6}" type="slidenum">
              <a:rPr lang="en-IE" smtClean="0"/>
              <a:t>‹#›</a:t>
            </a:fld>
            <a:endParaRPr lang="en-IE"/>
          </a:p>
        </p:txBody>
      </p:sp>
    </p:spTree>
    <p:extLst>
      <p:ext uri="{BB962C8B-B14F-4D97-AF65-F5344CB8AC3E}">
        <p14:creationId xmlns:p14="http://schemas.microsoft.com/office/powerpoint/2010/main" val="177365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9257945F-B619-4637-AF71-5B5DE4320A58}" type="datetimeFigureOut">
              <a:rPr lang="en-IE" smtClean="0"/>
              <a:t>17/03/2015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CE1D607-AB24-4B97-BF97-C1EA0DF274B6}" type="slidenum">
              <a:rPr lang="en-IE" smtClean="0"/>
              <a:t>‹#›</a:t>
            </a:fld>
            <a:endParaRPr lang="en-IE"/>
          </a:p>
        </p:txBody>
      </p:sp>
    </p:spTree>
    <p:extLst>
      <p:ext uri="{BB962C8B-B14F-4D97-AF65-F5344CB8AC3E}">
        <p14:creationId xmlns:p14="http://schemas.microsoft.com/office/powerpoint/2010/main" val="159764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7945F-B619-4637-AF71-5B5DE4320A58}" type="datetimeFigureOut">
              <a:rPr lang="en-IE" smtClean="0"/>
              <a:t>17/03/2015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CE1D607-AB24-4B97-BF97-C1EA0DF274B6}" type="slidenum">
              <a:rPr lang="en-IE" smtClean="0"/>
              <a:t>‹#›</a:t>
            </a:fld>
            <a:endParaRPr lang="en-IE"/>
          </a:p>
        </p:txBody>
      </p:sp>
    </p:spTree>
    <p:extLst>
      <p:ext uri="{BB962C8B-B14F-4D97-AF65-F5344CB8AC3E}">
        <p14:creationId xmlns:p14="http://schemas.microsoft.com/office/powerpoint/2010/main" val="239525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7945F-B619-4637-AF71-5B5DE4320A58}" type="datetimeFigureOut">
              <a:rPr lang="en-IE" smtClean="0"/>
              <a:t>17/03/2015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CE1D607-AB24-4B97-BF97-C1EA0DF274B6}" type="slidenum">
              <a:rPr lang="en-IE" smtClean="0"/>
              <a:t>‹#›</a:t>
            </a:fld>
            <a:endParaRPr lang="en-IE"/>
          </a:p>
        </p:txBody>
      </p:sp>
    </p:spTree>
    <p:extLst>
      <p:ext uri="{BB962C8B-B14F-4D97-AF65-F5344CB8AC3E}">
        <p14:creationId xmlns:p14="http://schemas.microsoft.com/office/powerpoint/2010/main" val="247992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7945F-B619-4637-AF71-5B5DE4320A58}" type="datetimeFigureOut">
              <a:rPr lang="en-IE" smtClean="0"/>
              <a:t>17/03/2015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CE1D607-AB24-4B97-BF97-C1EA0DF274B6}" type="slidenum">
              <a:rPr lang="en-IE" smtClean="0"/>
              <a:t>‹#›</a:t>
            </a:fld>
            <a:endParaRPr lang="en-IE"/>
          </a:p>
        </p:txBody>
      </p:sp>
    </p:spTree>
    <p:extLst>
      <p:ext uri="{BB962C8B-B14F-4D97-AF65-F5344CB8AC3E}">
        <p14:creationId xmlns:p14="http://schemas.microsoft.com/office/powerpoint/2010/main" val="244433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7945F-B619-4637-AF71-5B5DE4320A58}" type="datetimeFigureOut">
              <a:rPr lang="en-IE" smtClean="0"/>
              <a:t>17/03/2015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1D607-AB24-4B97-BF97-C1EA0DF274B6}" type="slidenum">
              <a:rPr lang="en-IE" smtClean="0"/>
              <a:t>‹#›</a:t>
            </a:fld>
            <a:endParaRPr lang="en-IE"/>
          </a:p>
        </p:txBody>
      </p:sp>
    </p:spTree>
    <p:extLst>
      <p:ext uri="{BB962C8B-B14F-4D97-AF65-F5344CB8AC3E}">
        <p14:creationId xmlns:p14="http://schemas.microsoft.com/office/powerpoint/2010/main" val="1622650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phet.colorado.edu/en/simulation/energy-skate-park-basics" TargetMode="Externa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0.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png"/><Relationship Id="rId4" Type="http://schemas.openxmlformats.org/officeDocument/2006/relationships/image" Target="../media/image20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het.colorado.edu/en/simulation/the-ramp"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3568" y="260648"/>
            <a:ext cx="7772400" cy="1470025"/>
          </a:xfrm>
        </p:spPr>
        <p:txBody>
          <a:bodyPr/>
          <a:lstStyle/>
          <a:p>
            <a:r>
              <a:rPr lang="en-IE" dirty="0" smtClean="0"/>
              <a:t>The </a:t>
            </a:r>
            <a:r>
              <a:rPr lang="en-IE" dirty="0" smtClean="0"/>
              <a:t>Conservation </a:t>
            </a:r>
            <a:r>
              <a:rPr lang="en-IE" dirty="0" smtClean="0"/>
              <a:t>of Energy and momentum</a:t>
            </a:r>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672" y="2011789"/>
            <a:ext cx="5359616" cy="300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409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88"/>
            <a:ext cx="8229600" cy="1143000"/>
          </a:xfrm>
        </p:spPr>
        <p:txBody>
          <a:bodyPr/>
          <a:lstStyle/>
          <a:p>
            <a:pPr algn="l"/>
            <a:r>
              <a:rPr lang="en-IE" u="sng" dirty="0" smtClean="0"/>
              <a:t>Gravitational Potential Energy, </a:t>
            </a:r>
            <a:r>
              <a:rPr lang="en-IE" u="sng" dirty="0" err="1" smtClean="0"/>
              <a:t>E</a:t>
            </a:r>
            <a:r>
              <a:rPr lang="en-IE" u="sng" baseline="-25000" dirty="0" err="1" smtClean="0"/>
              <a:t>k</a:t>
            </a:r>
            <a:endParaRPr lang="en-IE" u="sng"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9512" y="1052736"/>
                <a:ext cx="6192688" cy="5544616"/>
              </a:xfrm>
            </p:spPr>
            <p:txBody>
              <a:bodyPr>
                <a:normAutofit/>
              </a:bodyPr>
              <a:lstStyle/>
              <a:p>
                <a:r>
                  <a:rPr lang="en-IE" dirty="0" smtClean="0"/>
                  <a:t>What is kinetic energy?</a:t>
                </a:r>
              </a:p>
              <a:p>
                <a:r>
                  <a:rPr lang="en-IE" dirty="0" smtClean="0">
                    <a:solidFill>
                      <a:srgbClr val="FF0000"/>
                    </a:solidFill>
                  </a:rPr>
                  <a:t>The energy an object possesses due to </a:t>
                </a:r>
                <a:r>
                  <a:rPr lang="en-IE" dirty="0" smtClean="0">
                    <a:solidFill>
                      <a:srgbClr val="FF0000"/>
                    </a:solidFill>
                  </a:rPr>
                  <a:t>it’s motion</a:t>
                </a:r>
                <a:endParaRPr lang="en-IE" dirty="0" smtClean="0">
                  <a:solidFill>
                    <a:srgbClr val="FF0000"/>
                  </a:solidFill>
                </a:endParaRPr>
              </a:p>
              <a:p>
                <a:r>
                  <a:rPr lang="en-IE" dirty="0" smtClean="0"/>
                  <a:t>What does it depend on?</a:t>
                </a:r>
              </a:p>
              <a:p>
                <a:r>
                  <a:rPr lang="en-IE" dirty="0" smtClean="0">
                    <a:solidFill>
                      <a:srgbClr val="FF0000"/>
                    </a:solidFill>
                  </a:rPr>
                  <a:t>Mass, speed</a:t>
                </a:r>
              </a:p>
              <a:p>
                <a:r>
                  <a:rPr lang="en-IE" dirty="0" smtClean="0"/>
                  <a:t>What is the equation for kinetic energy?</a:t>
                </a:r>
              </a:p>
              <a:p>
                <a14:m>
                  <m:oMath xmlns:m="http://schemas.openxmlformats.org/officeDocument/2006/math">
                    <m:sSub>
                      <m:sSubPr>
                        <m:ctrlPr>
                          <a:rPr lang="en-IE" b="0" i="1" dirty="0" smtClean="0">
                            <a:solidFill>
                              <a:srgbClr val="FF0000"/>
                            </a:solidFill>
                            <a:latin typeface="Cambria Math"/>
                          </a:rPr>
                        </m:ctrlPr>
                      </m:sSubPr>
                      <m:e>
                        <m:r>
                          <a:rPr lang="en-IE" b="0" i="1" dirty="0" smtClean="0">
                            <a:solidFill>
                              <a:srgbClr val="FF0000"/>
                            </a:solidFill>
                            <a:latin typeface="Cambria Math"/>
                          </a:rPr>
                          <m:t>𝐸</m:t>
                        </m:r>
                      </m:e>
                      <m:sub>
                        <m:r>
                          <a:rPr lang="en-IE" b="0" i="1" dirty="0" smtClean="0">
                            <a:solidFill>
                              <a:srgbClr val="FF0000"/>
                            </a:solidFill>
                            <a:latin typeface="Cambria Math"/>
                          </a:rPr>
                          <m:t>𝑘</m:t>
                        </m:r>
                      </m:sub>
                    </m:sSub>
                    <m:r>
                      <a:rPr lang="en-IE" b="0" i="1" dirty="0" smtClean="0">
                        <a:solidFill>
                          <a:srgbClr val="FF0000"/>
                        </a:solidFill>
                        <a:latin typeface="Cambria Math"/>
                      </a:rPr>
                      <m:t>=</m:t>
                    </m:r>
                    <m:f>
                      <m:fPr>
                        <m:ctrlPr>
                          <a:rPr lang="en-IE" b="0" i="1" dirty="0" smtClean="0">
                            <a:solidFill>
                              <a:srgbClr val="FF0000"/>
                            </a:solidFill>
                            <a:latin typeface="Cambria Math"/>
                          </a:rPr>
                        </m:ctrlPr>
                      </m:fPr>
                      <m:num>
                        <m:r>
                          <a:rPr lang="en-IE" b="0" i="1" dirty="0" smtClean="0">
                            <a:solidFill>
                              <a:srgbClr val="FF0000"/>
                            </a:solidFill>
                            <a:latin typeface="Cambria Math"/>
                          </a:rPr>
                          <m:t>1</m:t>
                        </m:r>
                      </m:num>
                      <m:den>
                        <m:r>
                          <a:rPr lang="en-IE" b="0" i="1" dirty="0" smtClean="0">
                            <a:solidFill>
                              <a:srgbClr val="FF0000"/>
                            </a:solidFill>
                            <a:latin typeface="Cambria Math"/>
                          </a:rPr>
                          <m:t>2</m:t>
                        </m:r>
                      </m:den>
                    </m:f>
                    <m:r>
                      <a:rPr lang="en-IE" b="0" i="1" dirty="0" smtClean="0">
                        <a:solidFill>
                          <a:srgbClr val="FF0000"/>
                        </a:solidFill>
                        <a:latin typeface="Cambria Math"/>
                      </a:rPr>
                      <m:t>𝑚</m:t>
                    </m:r>
                    <m:sSup>
                      <m:sSupPr>
                        <m:ctrlPr>
                          <a:rPr lang="en-IE" b="0" i="1" dirty="0" smtClean="0">
                            <a:solidFill>
                              <a:srgbClr val="FF0000"/>
                            </a:solidFill>
                            <a:latin typeface="Cambria Math"/>
                          </a:rPr>
                        </m:ctrlPr>
                      </m:sSupPr>
                      <m:e>
                        <m:r>
                          <a:rPr lang="en-IE" b="0" i="1" dirty="0" smtClean="0">
                            <a:solidFill>
                              <a:srgbClr val="FF0000"/>
                            </a:solidFill>
                            <a:latin typeface="Cambria Math"/>
                          </a:rPr>
                          <m:t>𝑣</m:t>
                        </m:r>
                      </m:e>
                      <m:sup>
                        <m:r>
                          <a:rPr lang="en-IE" b="0" i="0" dirty="0" smtClean="0">
                            <a:solidFill>
                              <a:srgbClr val="FF0000"/>
                            </a:solidFill>
                            <a:latin typeface="Cambria Math"/>
                          </a:rPr>
                          <m:t>2</m:t>
                        </m:r>
                      </m:sup>
                    </m:sSup>
                  </m:oMath>
                </a14:m>
                <a:endParaRPr lang="en-IE"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9512" y="1052736"/>
                <a:ext cx="6192688" cy="5544616"/>
              </a:xfrm>
              <a:blipFill rotWithShape="1">
                <a:blip r:embed="rId2"/>
                <a:stretch>
                  <a:fillRect l="-2165" t="-1430"/>
                </a:stretch>
              </a:blipFill>
            </p:spPr>
            <p:txBody>
              <a:bodyPr/>
              <a:lstStyle/>
              <a:p>
                <a:r>
                  <a:rPr lang="en-IE">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3" y="1412776"/>
            <a:ext cx="2617579"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6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11560" y="3501008"/>
            <a:ext cx="648072" cy="64807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p>
        </p:txBody>
      </p:sp>
      <p:sp>
        <p:nvSpPr>
          <p:cNvPr id="2" name="Title 1"/>
          <p:cNvSpPr>
            <a:spLocks noGrp="1"/>
          </p:cNvSpPr>
          <p:nvPr>
            <p:ph type="title"/>
          </p:nvPr>
        </p:nvSpPr>
        <p:spPr>
          <a:xfrm>
            <a:off x="0" y="0"/>
            <a:ext cx="8964488" cy="692696"/>
          </a:xfrm>
        </p:spPr>
        <p:txBody>
          <a:bodyPr>
            <a:noAutofit/>
          </a:bodyPr>
          <a:lstStyle/>
          <a:p>
            <a:r>
              <a:rPr lang="en-IE" sz="3200" u="sng" dirty="0" smtClean="0">
                <a:hlinkClick r:id="rId2"/>
              </a:rPr>
              <a:t>Applying the principle of Conservation of energy</a:t>
            </a:r>
            <a:endParaRPr lang="en-IE" sz="3200" u="sng" dirty="0"/>
          </a:p>
        </p:txBody>
      </p:sp>
      <p:sp>
        <p:nvSpPr>
          <p:cNvPr id="3" name="Content Placeholder 2"/>
          <p:cNvSpPr>
            <a:spLocks noGrp="1"/>
          </p:cNvSpPr>
          <p:nvPr>
            <p:ph idx="1"/>
          </p:nvPr>
        </p:nvSpPr>
        <p:spPr>
          <a:xfrm>
            <a:off x="1835696" y="710743"/>
            <a:ext cx="6624736" cy="486009"/>
          </a:xfrm>
        </p:spPr>
        <p:txBody>
          <a:bodyPr>
            <a:normAutofit fontScale="92500" lnSpcReduction="20000"/>
          </a:bodyPr>
          <a:lstStyle/>
          <a:p>
            <a:r>
              <a:rPr lang="en-IE" dirty="0" smtClean="0"/>
              <a:t>Total Energy is unchanged</a:t>
            </a:r>
            <a:endParaRPr lang="en-IE" dirty="0"/>
          </a:p>
        </p:txBody>
      </p:sp>
      <p:sp>
        <p:nvSpPr>
          <p:cNvPr id="4" name="Oval 3"/>
          <p:cNvSpPr/>
          <p:nvPr/>
        </p:nvSpPr>
        <p:spPr>
          <a:xfrm>
            <a:off x="611560" y="1376772"/>
            <a:ext cx="648072" cy="64807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a:p>
        </p:txBody>
      </p:sp>
      <p:sp>
        <p:nvSpPr>
          <p:cNvPr id="6" name="Oval 5"/>
          <p:cNvSpPr/>
          <p:nvPr/>
        </p:nvSpPr>
        <p:spPr>
          <a:xfrm>
            <a:off x="611560" y="137677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1475656" y="1268760"/>
                <a:ext cx="6984776" cy="6289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14:m>
                  <m:oMath xmlns:m="http://schemas.openxmlformats.org/officeDocument/2006/math">
                    <m:r>
                      <a:rPr lang="en-IE" i="1" dirty="0" smtClean="0">
                        <a:latin typeface="Cambria Math"/>
                      </a:rPr>
                      <m:t>𝑇𝑜𝑡𝑎𝑙</m:t>
                    </m:r>
                    <m:r>
                      <a:rPr lang="en-IE" i="1" dirty="0" smtClean="0">
                        <a:latin typeface="Cambria Math"/>
                      </a:rPr>
                      <m:t> </m:t>
                    </m:r>
                    <m:r>
                      <a:rPr lang="en-IE" i="1" dirty="0" smtClean="0">
                        <a:latin typeface="Cambria Math"/>
                      </a:rPr>
                      <m:t>𝐸𝑛𝑒𝑟𝑔𝑦</m:t>
                    </m:r>
                    <m:r>
                      <a:rPr lang="en-IE" i="1" dirty="0" smtClean="0">
                        <a:latin typeface="Cambria Math"/>
                      </a:rPr>
                      <m:t> =</m:t>
                    </m:r>
                    <m:sSub>
                      <m:sSubPr>
                        <m:ctrlPr>
                          <a:rPr lang="en-IE" b="0" i="1" dirty="0" smtClean="0">
                            <a:latin typeface="Cambria Math"/>
                          </a:rPr>
                        </m:ctrlPr>
                      </m:sSubPr>
                      <m:e>
                        <m:r>
                          <a:rPr lang="en-IE" b="0" i="1" dirty="0" smtClean="0">
                            <a:latin typeface="Cambria Math"/>
                          </a:rPr>
                          <m:t>𝐸</m:t>
                        </m:r>
                      </m:e>
                      <m:sub>
                        <m:r>
                          <a:rPr lang="en-IE" b="0" i="1" dirty="0" smtClean="0">
                            <a:latin typeface="Cambria Math"/>
                          </a:rPr>
                          <m:t>𝑝</m:t>
                        </m:r>
                      </m:sub>
                    </m:sSub>
                  </m:oMath>
                </a14:m>
                <a:endParaRPr lang="en-IE"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1475656" y="1268760"/>
                <a:ext cx="6984776" cy="628956"/>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1475656" y="3520124"/>
                <a:ext cx="6984776" cy="6289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14:m>
                  <m:oMath xmlns:m="http://schemas.openxmlformats.org/officeDocument/2006/math">
                    <m:r>
                      <a:rPr lang="en-IE" i="1" dirty="0" smtClean="0">
                        <a:latin typeface="Cambria Math"/>
                      </a:rPr>
                      <m:t>𝑇𝑜𝑡𝑎𝑙</m:t>
                    </m:r>
                    <m:r>
                      <a:rPr lang="en-IE" i="1" dirty="0" smtClean="0">
                        <a:latin typeface="Cambria Math"/>
                      </a:rPr>
                      <m:t> </m:t>
                    </m:r>
                    <m:r>
                      <a:rPr lang="en-IE" i="1" dirty="0" smtClean="0">
                        <a:latin typeface="Cambria Math"/>
                      </a:rPr>
                      <m:t>𝐸𝑛𝑒𝑟𝑔𝑦</m:t>
                    </m:r>
                    <m:r>
                      <a:rPr lang="en-IE" i="1" dirty="0" smtClean="0">
                        <a:latin typeface="Cambria Math"/>
                      </a:rPr>
                      <m:t> =</m:t>
                    </m:r>
                    <m:sSub>
                      <m:sSubPr>
                        <m:ctrlPr>
                          <a:rPr lang="en-IE" b="0" i="1" dirty="0" smtClean="0">
                            <a:latin typeface="Cambria Math"/>
                          </a:rPr>
                        </m:ctrlPr>
                      </m:sSubPr>
                      <m:e>
                        <m:r>
                          <a:rPr lang="en-IE" b="0" i="1" dirty="0" smtClean="0">
                            <a:latin typeface="Cambria Math"/>
                          </a:rPr>
                          <m:t>𝐸</m:t>
                        </m:r>
                      </m:e>
                      <m:sub>
                        <m:r>
                          <a:rPr lang="en-IE" b="0" i="1" dirty="0" smtClean="0">
                            <a:latin typeface="Cambria Math"/>
                          </a:rPr>
                          <m:t>𝑝</m:t>
                        </m:r>
                      </m:sub>
                    </m:sSub>
                    <m:r>
                      <a:rPr lang="en-IE" b="0" i="1" dirty="0" smtClean="0">
                        <a:latin typeface="Cambria Math"/>
                      </a:rPr>
                      <m:t>+</m:t>
                    </m:r>
                    <m:sSub>
                      <m:sSubPr>
                        <m:ctrlPr>
                          <a:rPr lang="en-IE" b="0" i="1" dirty="0" smtClean="0">
                            <a:latin typeface="Cambria Math"/>
                          </a:rPr>
                        </m:ctrlPr>
                      </m:sSubPr>
                      <m:e>
                        <m:r>
                          <a:rPr lang="en-IE" b="0" i="1" dirty="0" smtClean="0">
                            <a:latin typeface="Cambria Math"/>
                          </a:rPr>
                          <m:t>𝐸</m:t>
                        </m:r>
                      </m:e>
                      <m:sub>
                        <m:r>
                          <a:rPr lang="en-IE" b="0" i="1" dirty="0" smtClean="0">
                            <a:latin typeface="Cambria Math"/>
                          </a:rPr>
                          <m:t>𝑘</m:t>
                        </m:r>
                      </m:sub>
                    </m:sSub>
                  </m:oMath>
                </a14:m>
                <a:endParaRPr lang="en-IE"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1475656" y="3520124"/>
                <a:ext cx="6984776" cy="628956"/>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Content Placeholder 2"/>
              <p:cNvSpPr txBox="1">
                <a:spLocks/>
              </p:cNvSpPr>
              <p:nvPr/>
            </p:nvSpPr>
            <p:spPr>
              <a:xfrm>
                <a:off x="1475656" y="5805264"/>
                <a:ext cx="6984776" cy="6289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14:m>
                  <m:oMath xmlns:m="http://schemas.openxmlformats.org/officeDocument/2006/math">
                    <m:r>
                      <a:rPr lang="en-IE" i="1" dirty="0" smtClean="0">
                        <a:latin typeface="Cambria Math"/>
                      </a:rPr>
                      <m:t>𝑇𝑜𝑡𝑎𝑙</m:t>
                    </m:r>
                    <m:r>
                      <a:rPr lang="en-IE" i="1" dirty="0" smtClean="0">
                        <a:latin typeface="Cambria Math"/>
                      </a:rPr>
                      <m:t> </m:t>
                    </m:r>
                    <m:r>
                      <a:rPr lang="en-IE" i="1" dirty="0" smtClean="0">
                        <a:latin typeface="Cambria Math"/>
                      </a:rPr>
                      <m:t>𝐸𝑛𝑒𝑟𝑔𝑦</m:t>
                    </m:r>
                    <m:r>
                      <a:rPr lang="en-IE" i="1" dirty="0" smtClean="0">
                        <a:latin typeface="Cambria Math"/>
                      </a:rPr>
                      <m:t> =</m:t>
                    </m:r>
                    <m:sSub>
                      <m:sSubPr>
                        <m:ctrlPr>
                          <a:rPr lang="en-IE" b="0" i="1" dirty="0" smtClean="0">
                            <a:latin typeface="Cambria Math"/>
                          </a:rPr>
                        </m:ctrlPr>
                      </m:sSubPr>
                      <m:e>
                        <m:r>
                          <a:rPr lang="en-IE" b="0" i="1" dirty="0" smtClean="0">
                            <a:latin typeface="Cambria Math"/>
                          </a:rPr>
                          <m:t>𝐸</m:t>
                        </m:r>
                      </m:e>
                      <m:sub>
                        <m:r>
                          <a:rPr lang="en-IE" b="0" i="1" dirty="0" smtClean="0">
                            <a:latin typeface="Cambria Math"/>
                          </a:rPr>
                          <m:t>𝑘</m:t>
                        </m:r>
                      </m:sub>
                    </m:sSub>
                  </m:oMath>
                </a14:m>
                <a:endParaRPr lang="en-IE" dirty="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1475656" y="5805264"/>
                <a:ext cx="6984776" cy="628956"/>
              </a:xfrm>
              <a:prstGeom prst="rect">
                <a:avLst/>
              </a:prstGeom>
              <a:blipFill rotWithShape="1">
                <a:blip r:embed="rId5"/>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7571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20000" fill="hold" grpId="0" nodeType="clickEffect">
                                  <p:stCondLst>
                                    <p:cond delay="0"/>
                                  </p:stCondLst>
                                  <p:childTnLst>
                                    <p:animMotion origin="layout" path="M 3.05556E-6 3.33333E-6 L 3.05556E-6 0.67199 " pathEditMode="relative" rAng="0" ptsTypes="AA">
                                      <p:cBhvr>
                                        <p:cTn id="10" dur="5000" fill="hold"/>
                                        <p:tgtEl>
                                          <p:spTgt spid="6"/>
                                        </p:tgtEl>
                                        <p:attrNameLst>
                                          <p:attrName>ppt_x</p:attrName>
                                          <p:attrName>ppt_y</p:attrName>
                                        </p:attrNameLst>
                                      </p:cBhvr>
                                      <p:rCtr x="0" y="33588"/>
                                    </p:animMotion>
                                  </p:childTnLst>
                                </p:cTn>
                              </p:par>
                              <p:par>
                                <p:cTn id="11" presetID="1" presetClass="entr" presetSubtype="0" fill="hold" grpId="0" nodeType="withEffect">
                                  <p:stCondLst>
                                    <p:cond delay="24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240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500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Exercise 6B</a:t>
            </a:r>
            <a:endParaRPr lang="en-IE" dirty="0"/>
          </a:p>
        </p:txBody>
      </p:sp>
      <p:sp>
        <p:nvSpPr>
          <p:cNvPr id="3" name="Content Placeholder 2"/>
          <p:cNvSpPr>
            <a:spLocks noGrp="1"/>
          </p:cNvSpPr>
          <p:nvPr>
            <p:ph idx="1"/>
          </p:nvPr>
        </p:nvSpPr>
        <p:spPr/>
        <p:txBody>
          <a:bodyPr/>
          <a:lstStyle/>
          <a:p>
            <a:endParaRPr lang="en-IE"/>
          </a:p>
        </p:txBody>
      </p:sp>
    </p:spTree>
    <p:extLst>
      <p:ext uri="{BB962C8B-B14F-4D97-AF65-F5344CB8AC3E}">
        <p14:creationId xmlns:p14="http://schemas.microsoft.com/office/powerpoint/2010/main" val="818057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tt\Pictures\Photos\photo-winter  2014\2015-02-16 13.00.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831166"/>
            <a:ext cx="2808312" cy="4992554"/>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8" name="Picture 4" descr="http://upload.wikimedia.org/wikipedia/commons/4/43/Tram_Lisbon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1400"/>
            <a:ext cx="4552950" cy="3419475"/>
          </a:xfrm>
          <a:prstGeom prst="rect">
            <a:avLst/>
          </a:prstGeom>
          <a:solidFill>
            <a:srgbClr val="FFFFFF">
              <a:shade val="85000"/>
            </a:srgbClr>
          </a:solidFill>
          <a:ln w="190500"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19475"/>
            <a:ext cx="5101850" cy="36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716016" y="274638"/>
            <a:ext cx="4320480" cy="1282154"/>
          </a:xfrm>
        </p:spPr>
        <p:txBody>
          <a:bodyPr>
            <a:normAutofit fontScale="90000"/>
          </a:bodyPr>
          <a:lstStyle/>
          <a:p>
            <a:r>
              <a:rPr lang="en-IE" sz="3600" u="sng" dirty="0" smtClean="0"/>
              <a:t>Lisbon’s trams</a:t>
            </a:r>
            <a:r>
              <a:rPr lang="en-IE" sz="3600" dirty="0" smtClean="0"/>
              <a:t/>
            </a:r>
            <a:br>
              <a:rPr lang="en-IE" sz="3600" dirty="0" smtClean="0"/>
            </a:br>
            <a:r>
              <a:rPr lang="en-IE" sz="3600" dirty="0" smtClean="0"/>
              <a:t>Which tramline uses most power?</a:t>
            </a:r>
            <a:endParaRPr lang="en-IE" sz="3600" dirty="0"/>
          </a:p>
        </p:txBody>
      </p:sp>
    </p:spTree>
    <p:extLst>
      <p:ext uri="{BB962C8B-B14F-4D97-AF65-F5344CB8AC3E}">
        <p14:creationId xmlns:p14="http://schemas.microsoft.com/office/powerpoint/2010/main" val="157543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Green Line- </a:t>
            </a:r>
            <a:r>
              <a:rPr lang="en-IE" dirty="0" smtClean="0"/>
              <a:t>Average Gradient of 18%</a:t>
            </a:r>
            <a:endParaRPr lang="en-IE" dirty="0"/>
          </a:p>
        </p:txBody>
      </p:sp>
      <p:pic>
        <p:nvPicPr>
          <p:cNvPr id="2050" name="Picture 2" descr="http://en.lifecooler.com/lifecooleren/content/2208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09014"/>
            <a:ext cx="8210233"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72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57770"/>
            <a:ext cx="8229600" cy="1143000"/>
          </a:xfrm>
        </p:spPr>
        <p:txBody>
          <a:bodyPr/>
          <a:lstStyle/>
          <a:p>
            <a:pPr algn="l"/>
            <a:r>
              <a:rPr lang="en-IE" u="sng" dirty="0" smtClean="0"/>
              <a:t>Momentum</a:t>
            </a:r>
            <a:endParaRPr lang="en-IE" u="sng"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9512" y="1800808"/>
                <a:ext cx="8640960" cy="5725815"/>
              </a:xfrm>
            </p:spPr>
            <p:txBody>
              <a:bodyPr>
                <a:normAutofit/>
              </a:bodyPr>
              <a:lstStyle/>
              <a:p>
                <a:r>
                  <a:rPr lang="en-IE" dirty="0" smtClean="0"/>
                  <a:t>What is the definition of momentum?</a:t>
                </a:r>
              </a:p>
              <a:p>
                <a:r>
                  <a:rPr lang="en-IE" dirty="0" smtClean="0">
                    <a:solidFill>
                      <a:srgbClr val="FF0000"/>
                    </a:solidFill>
                  </a:rPr>
                  <a:t>The product of mass and velocity</a:t>
                </a:r>
              </a:p>
              <a:p>
                <a:r>
                  <a:rPr lang="en-IE" dirty="0" smtClean="0"/>
                  <a:t>So what is the equation for Momentum?</a:t>
                </a:r>
              </a:p>
              <a:p>
                <a14:m>
                  <m:oMath xmlns:m="http://schemas.openxmlformats.org/officeDocument/2006/math">
                    <m:r>
                      <a:rPr lang="en-IE" b="0" i="1" dirty="0" smtClean="0">
                        <a:solidFill>
                          <a:srgbClr val="FF0000"/>
                        </a:solidFill>
                        <a:latin typeface="Cambria Math"/>
                      </a:rPr>
                      <m:t>𝑃</m:t>
                    </m:r>
                    <m:r>
                      <a:rPr lang="en-IE" b="0" i="1" dirty="0" smtClean="0">
                        <a:solidFill>
                          <a:srgbClr val="FF0000"/>
                        </a:solidFill>
                        <a:latin typeface="Cambria Math"/>
                      </a:rPr>
                      <m:t>=</m:t>
                    </m:r>
                    <m:r>
                      <a:rPr lang="en-IE" b="0" i="1" dirty="0" smtClean="0">
                        <a:solidFill>
                          <a:srgbClr val="FF0000"/>
                        </a:solidFill>
                        <a:latin typeface="Cambria Math"/>
                      </a:rPr>
                      <m:t>𝑚𝑣</m:t>
                    </m:r>
                  </m:oMath>
                </a14:m>
                <a:endParaRPr lang="en-IE" dirty="0" smtClean="0">
                  <a:solidFill>
                    <a:srgbClr val="FF0000"/>
                  </a:solidFill>
                </a:endParaRPr>
              </a:p>
              <a:p>
                <a:r>
                  <a:rPr lang="en-IE" dirty="0" smtClean="0"/>
                  <a:t>What are the units of momentum?</a:t>
                </a:r>
              </a:p>
              <a:p>
                <a14:m>
                  <m:oMath xmlns:m="http://schemas.openxmlformats.org/officeDocument/2006/math">
                    <m:r>
                      <a:rPr lang="en-IE" b="0" i="1" dirty="0" smtClean="0">
                        <a:solidFill>
                          <a:srgbClr val="FF0000"/>
                        </a:solidFill>
                        <a:latin typeface="Cambria Math"/>
                      </a:rPr>
                      <m:t>𝑘𝑔</m:t>
                    </m:r>
                    <m:r>
                      <a:rPr lang="en-IE" b="0" i="1" dirty="0" smtClean="0">
                        <a:solidFill>
                          <a:srgbClr val="FF0000"/>
                        </a:solidFill>
                        <a:latin typeface="Cambria Math"/>
                      </a:rPr>
                      <m:t> </m:t>
                    </m:r>
                    <m:r>
                      <a:rPr lang="en-IE" b="0" i="1" dirty="0" smtClean="0">
                        <a:solidFill>
                          <a:srgbClr val="FF0000"/>
                        </a:solidFill>
                        <a:latin typeface="Cambria Math"/>
                      </a:rPr>
                      <m:t>𝑚</m:t>
                    </m:r>
                    <m:r>
                      <a:rPr lang="en-IE" b="0" i="1" dirty="0" smtClean="0">
                        <a:solidFill>
                          <a:srgbClr val="FF0000"/>
                        </a:solidFill>
                        <a:latin typeface="Cambria Math"/>
                      </a:rPr>
                      <m:t> </m:t>
                    </m:r>
                    <m:sSup>
                      <m:sSupPr>
                        <m:ctrlPr>
                          <a:rPr lang="en-IE" b="0" i="1" dirty="0" smtClean="0">
                            <a:solidFill>
                              <a:srgbClr val="FF0000"/>
                            </a:solidFill>
                            <a:latin typeface="Cambria Math"/>
                          </a:rPr>
                        </m:ctrlPr>
                      </m:sSupPr>
                      <m:e>
                        <m:r>
                          <a:rPr lang="en-IE" b="0" i="1" dirty="0" smtClean="0">
                            <a:solidFill>
                              <a:srgbClr val="FF0000"/>
                            </a:solidFill>
                            <a:latin typeface="Cambria Math"/>
                          </a:rPr>
                          <m:t>𝑠</m:t>
                        </m:r>
                      </m:e>
                      <m:sup>
                        <m:r>
                          <a:rPr lang="en-IE" b="0" i="1" dirty="0" smtClean="0">
                            <a:solidFill>
                              <a:srgbClr val="FF0000"/>
                            </a:solidFill>
                            <a:latin typeface="Cambria Math"/>
                          </a:rPr>
                          <m:t>−1</m:t>
                        </m:r>
                      </m:sup>
                    </m:sSup>
                  </m:oMath>
                </a14:m>
                <a:endParaRPr lang="en-IE" dirty="0" smtClean="0">
                  <a:solidFill>
                    <a:srgbClr val="FF0000"/>
                  </a:solidFill>
                </a:endParaRPr>
              </a:p>
              <a:p>
                <a:r>
                  <a:rPr lang="en-IE" dirty="0" smtClean="0"/>
                  <a:t>We can </a:t>
                </a:r>
                <a:r>
                  <a:rPr lang="en-IE" dirty="0" smtClean="0"/>
                  <a:t>also use </a:t>
                </a:r>
                <a14:m>
                  <m:oMath xmlns:m="http://schemas.openxmlformats.org/officeDocument/2006/math">
                    <m:r>
                      <a:rPr lang="en-IE" b="0" i="1" dirty="0" smtClean="0">
                        <a:solidFill>
                          <a:schemeClr val="tx1"/>
                        </a:solidFill>
                        <a:latin typeface="Cambria Math"/>
                      </a:rPr>
                      <m:t>𝑁𝑠</m:t>
                    </m:r>
                  </m:oMath>
                </a14:m>
                <a:r>
                  <a:rPr lang="en-IE" dirty="0" smtClean="0"/>
                  <a:t> ( you will see this is true on the next slide)</a:t>
                </a:r>
                <a:endParaRPr lang="en-IE" dirty="0"/>
              </a:p>
              <a:p>
                <a:endParaRPr lang="en-IE"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9512" y="1800808"/>
                <a:ext cx="8640960" cy="5725815"/>
              </a:xfrm>
              <a:blipFill rotWithShape="1">
                <a:blip r:embed="rId2"/>
                <a:stretch>
                  <a:fillRect l="-1551" t="-1383"/>
                </a:stretch>
              </a:blipFill>
            </p:spPr>
            <p:txBody>
              <a:bodyPr/>
              <a:lstStyle/>
              <a:p>
                <a:r>
                  <a:rPr lang="en-IE">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5773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36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88"/>
            <a:ext cx="7416824" cy="621076"/>
          </a:xfrm>
        </p:spPr>
        <p:txBody>
          <a:bodyPr>
            <a:normAutofit fontScale="90000"/>
          </a:bodyPr>
          <a:lstStyle/>
          <a:p>
            <a:pPr algn="l"/>
            <a:r>
              <a:rPr lang="en-IE" u="sng" dirty="0" smtClean="0"/>
              <a:t>Impulse</a:t>
            </a:r>
            <a:endParaRPr lang="en-IE" u="sng"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8520" y="432048"/>
                <a:ext cx="9252519" cy="6309320"/>
              </a:xfrm>
            </p:spPr>
            <p:txBody>
              <a:bodyPr>
                <a:noAutofit/>
              </a:bodyPr>
              <a:lstStyle/>
              <a:p>
                <a:r>
                  <a:rPr lang="en-IE" sz="2400" dirty="0" smtClean="0"/>
                  <a:t>From Newton’s ______ law we know that: </a:t>
                </a:r>
                <a14:m>
                  <m:oMath xmlns:m="http://schemas.openxmlformats.org/officeDocument/2006/math">
                    <m:r>
                      <a:rPr lang="en-IE" sz="2400" i="1">
                        <a:latin typeface="Cambria Math"/>
                      </a:rPr>
                      <m:t>𝐹</m:t>
                    </m:r>
                    <m:r>
                      <a:rPr lang="en-IE" sz="2400" i="1">
                        <a:latin typeface="Cambria Math"/>
                      </a:rPr>
                      <m:t>=</m:t>
                    </m:r>
                    <m:f>
                      <m:fPr>
                        <m:ctrlPr>
                          <a:rPr lang="en-IE" sz="2400" i="1">
                            <a:latin typeface="Cambria Math"/>
                            <a:ea typeface="Cambria Math"/>
                          </a:rPr>
                        </m:ctrlPr>
                      </m:fPr>
                      <m:num>
                        <m:r>
                          <a:rPr lang="en-IE" sz="2400" i="1">
                            <a:latin typeface="Cambria Math"/>
                            <a:ea typeface="Cambria Math"/>
                          </a:rPr>
                          <m:t>∆</m:t>
                        </m:r>
                        <m:r>
                          <a:rPr lang="en-IE" sz="2400" i="1">
                            <a:latin typeface="Cambria Math"/>
                            <a:ea typeface="Cambria Math"/>
                          </a:rPr>
                          <m:t>𝑃</m:t>
                        </m:r>
                      </m:num>
                      <m:den>
                        <m:r>
                          <a:rPr lang="en-IE" sz="2400" i="1">
                            <a:latin typeface="Cambria Math"/>
                            <a:ea typeface="Cambria Math"/>
                          </a:rPr>
                          <m:t>𝑡</m:t>
                        </m:r>
                      </m:den>
                    </m:f>
                    <m:r>
                      <a:rPr lang="en-IE" sz="2400" i="1">
                        <a:latin typeface="Cambria Math"/>
                        <a:ea typeface="Cambria Math"/>
                      </a:rPr>
                      <m:t>=</m:t>
                    </m:r>
                    <m:f>
                      <m:fPr>
                        <m:ctrlPr>
                          <a:rPr lang="en-IE" sz="2400" i="1">
                            <a:latin typeface="Cambria Math"/>
                          </a:rPr>
                        </m:ctrlPr>
                      </m:fPr>
                      <m:num>
                        <m:r>
                          <a:rPr lang="en-IE" sz="2400" i="1">
                            <a:latin typeface="Cambria Math"/>
                          </a:rPr>
                          <m:t>𝑚𝑣</m:t>
                        </m:r>
                        <m:r>
                          <a:rPr lang="en-IE" sz="2400" i="1">
                            <a:latin typeface="Cambria Math"/>
                          </a:rPr>
                          <m:t>−</m:t>
                        </m:r>
                        <m:r>
                          <a:rPr lang="en-IE" sz="2400" i="1">
                            <a:latin typeface="Cambria Math"/>
                          </a:rPr>
                          <m:t>𝑚𝑢</m:t>
                        </m:r>
                      </m:num>
                      <m:den>
                        <m:r>
                          <m:rPr>
                            <m:sty m:val="p"/>
                          </m:rPr>
                          <a:rPr lang="en-IE" sz="2400">
                            <a:latin typeface="Cambria Math"/>
                          </a:rPr>
                          <m:t>t</m:t>
                        </m:r>
                      </m:den>
                    </m:f>
                  </m:oMath>
                </a14:m>
                <a:endParaRPr lang="en-IE" sz="2400" dirty="0" smtClean="0"/>
              </a:p>
              <a:p>
                <a:r>
                  <a:rPr lang="en-IE" sz="2400" dirty="0" smtClean="0"/>
                  <a:t>This is very useful but we cannot tell directly what the change in momentum will be from knowing the size of the force because it also depends up the duration of time for which the force acts.</a:t>
                </a:r>
              </a:p>
              <a:p>
                <a:r>
                  <a:rPr lang="en-IE" sz="2400" dirty="0" smtClean="0"/>
                  <a:t>For example: Imagine a football is struck with an average force of 30 N. The change in the momentum of the ball will vary greatly depending up how long the force(provided by contact with the boot) acts on the ball.</a:t>
                </a:r>
              </a:p>
              <a:p>
                <a:r>
                  <a:rPr lang="en-IE" sz="2400" dirty="0" smtClean="0"/>
                  <a:t>What does the change in momentum depend on?</a:t>
                </a:r>
              </a:p>
              <a:p>
                <a:r>
                  <a:rPr lang="en-IE" sz="2400" dirty="0" smtClean="0">
                    <a:solidFill>
                      <a:srgbClr val="FF0000"/>
                    </a:solidFill>
                  </a:rPr>
                  <a:t>The product of Force and time: </a:t>
                </a:r>
                <a14:m>
                  <m:oMath xmlns:m="http://schemas.openxmlformats.org/officeDocument/2006/math">
                    <m:r>
                      <a:rPr lang="en-IE" sz="2400" i="1">
                        <a:latin typeface="Cambria Math"/>
                      </a:rPr>
                      <m:t>𝐹</m:t>
                    </m:r>
                    <m:r>
                      <a:rPr lang="en-IE" sz="2400" b="0" i="1" smtClean="0">
                        <a:latin typeface="Cambria Math"/>
                      </a:rPr>
                      <m:t>𝑡</m:t>
                    </m:r>
                    <m:r>
                      <a:rPr lang="en-IE" sz="2400" b="0" i="1" smtClean="0">
                        <a:latin typeface="Cambria Math"/>
                      </a:rPr>
                      <m:t>=∆</m:t>
                    </m:r>
                    <m:r>
                      <a:rPr lang="en-IE" sz="2400" i="1">
                        <a:latin typeface="Cambria Math"/>
                        <a:ea typeface="Cambria Math"/>
                      </a:rPr>
                      <m:t>𝑃</m:t>
                    </m:r>
                    <m:r>
                      <a:rPr lang="en-IE" sz="2400" i="1">
                        <a:latin typeface="Cambria Math"/>
                        <a:ea typeface="Cambria Math"/>
                      </a:rPr>
                      <m:t>=</m:t>
                    </m:r>
                    <m:r>
                      <a:rPr lang="en-IE" sz="2400" i="1">
                        <a:latin typeface="Cambria Math"/>
                      </a:rPr>
                      <m:t>𝑚𝑣</m:t>
                    </m:r>
                    <m:r>
                      <a:rPr lang="en-IE" sz="2400" i="1">
                        <a:latin typeface="Cambria Math"/>
                      </a:rPr>
                      <m:t>−</m:t>
                    </m:r>
                    <m:r>
                      <a:rPr lang="en-IE" sz="2400" i="1">
                        <a:latin typeface="Cambria Math"/>
                      </a:rPr>
                      <m:t>𝑚𝑢</m:t>
                    </m:r>
                  </m:oMath>
                </a14:m>
                <a:endParaRPr lang="en-IE" sz="2400" dirty="0" smtClean="0">
                  <a:solidFill>
                    <a:srgbClr val="FF0000"/>
                  </a:solidFill>
                </a:endParaRPr>
              </a:p>
              <a:p>
                <a:r>
                  <a:rPr lang="en-IE" sz="2400" dirty="0" smtClean="0"/>
                  <a:t>We define the produce of the Force and the time on which the force acts as Impulse</a:t>
                </a:r>
                <a:r>
                  <a:rPr lang="en-IE" sz="2400" dirty="0"/>
                  <a:t>:</a:t>
                </a:r>
                <a:endParaRPr lang="en-IE" sz="2400" dirty="0" smtClean="0"/>
              </a:p>
              <a:p>
                <a14:m>
                  <m:oMath xmlns:m="http://schemas.openxmlformats.org/officeDocument/2006/math">
                    <m:r>
                      <a:rPr lang="en-IE" sz="2400" b="1" i="1" smtClean="0">
                        <a:solidFill>
                          <a:srgbClr val="FF0000"/>
                        </a:solidFill>
                        <a:latin typeface="Cambria Math"/>
                      </a:rPr>
                      <m:t>𝑰</m:t>
                    </m:r>
                    <m:r>
                      <a:rPr lang="en-IE" sz="2400" b="1" i="1" smtClean="0">
                        <a:solidFill>
                          <a:srgbClr val="FF0000"/>
                        </a:solidFill>
                        <a:latin typeface="Cambria Math"/>
                      </a:rPr>
                      <m:t>=</m:t>
                    </m:r>
                    <m:r>
                      <a:rPr lang="en-IE" sz="2400" b="1" i="1">
                        <a:solidFill>
                          <a:srgbClr val="FF0000"/>
                        </a:solidFill>
                        <a:latin typeface="Cambria Math"/>
                      </a:rPr>
                      <m:t>𝑭</m:t>
                    </m:r>
                    <m:r>
                      <a:rPr lang="en-IE" sz="2400" b="0" i="1">
                        <a:solidFill>
                          <a:srgbClr val="FF0000"/>
                        </a:solidFill>
                        <a:latin typeface="Cambria Math"/>
                      </a:rPr>
                      <m:t>𝑡</m:t>
                    </m:r>
                    <m:r>
                      <a:rPr lang="en-IE" sz="2400" b="0" i="1" smtClean="0">
                        <a:solidFill>
                          <a:srgbClr val="FF0000"/>
                        </a:solidFill>
                        <a:latin typeface="Cambria Math"/>
                      </a:rPr>
                      <m:t> </m:t>
                    </m:r>
                    <m:r>
                      <a:rPr lang="en-IE" sz="2400" b="1" i="1" smtClean="0">
                        <a:solidFill>
                          <a:srgbClr val="FF0000"/>
                        </a:solidFill>
                        <a:latin typeface="Cambria Math"/>
                      </a:rPr>
                      <m:t>  </m:t>
                    </m:r>
                    <m:r>
                      <a:rPr lang="en-IE" sz="2400" b="0" i="1" smtClean="0">
                        <a:solidFill>
                          <a:srgbClr val="FF0000"/>
                        </a:solidFill>
                        <a:latin typeface="Cambria Math"/>
                      </a:rPr>
                      <m:t>𝑎𝑛𝑑</m:t>
                    </m:r>
                    <m:r>
                      <a:rPr lang="en-IE" sz="2400" b="0" i="1" smtClean="0">
                        <a:solidFill>
                          <a:srgbClr val="FF0000"/>
                        </a:solidFill>
                        <a:latin typeface="Cambria Math"/>
                      </a:rPr>
                      <m:t> </m:t>
                    </m:r>
                    <m:r>
                      <a:rPr lang="en-IE" sz="2400" b="0" i="1" smtClean="0">
                        <a:solidFill>
                          <a:srgbClr val="FF0000"/>
                        </a:solidFill>
                        <a:latin typeface="Cambria Math"/>
                      </a:rPr>
                      <m:t>𝑖𝑡</m:t>
                    </m:r>
                    <m:r>
                      <a:rPr lang="en-IE" sz="2400" b="0" i="1" smtClean="0">
                        <a:solidFill>
                          <a:srgbClr val="FF0000"/>
                        </a:solidFill>
                        <a:latin typeface="Cambria Math"/>
                      </a:rPr>
                      <m:t> </m:t>
                    </m:r>
                    <m:r>
                      <a:rPr lang="en-IE" sz="2400" b="0" i="1" smtClean="0">
                        <a:solidFill>
                          <a:srgbClr val="FF0000"/>
                        </a:solidFill>
                        <a:latin typeface="Cambria Math"/>
                      </a:rPr>
                      <m:t>𝑤𝑒</m:t>
                    </m:r>
                    <m:r>
                      <a:rPr lang="en-IE" sz="2400" b="0" i="1" smtClean="0">
                        <a:solidFill>
                          <a:srgbClr val="FF0000"/>
                        </a:solidFill>
                        <a:latin typeface="Cambria Math"/>
                      </a:rPr>
                      <m:t> </m:t>
                    </m:r>
                    <m:r>
                      <a:rPr lang="en-IE" sz="2400" b="0" i="1" smtClean="0">
                        <a:solidFill>
                          <a:srgbClr val="FF0000"/>
                        </a:solidFill>
                        <a:latin typeface="Cambria Math"/>
                      </a:rPr>
                      <m:t>h𝑎𝑣𝑒</m:t>
                    </m:r>
                    <m:r>
                      <a:rPr lang="en-IE" sz="2400" b="0" i="1" smtClean="0">
                        <a:solidFill>
                          <a:srgbClr val="FF0000"/>
                        </a:solidFill>
                        <a:latin typeface="Cambria Math"/>
                      </a:rPr>
                      <m:t> </m:t>
                    </m:r>
                    <m:r>
                      <a:rPr lang="en-IE" sz="2400" b="0" i="1" smtClean="0">
                        <a:solidFill>
                          <a:srgbClr val="FF0000"/>
                        </a:solidFill>
                        <a:latin typeface="Cambria Math"/>
                      </a:rPr>
                      <m:t>𝑠h𝑜𝑤𝑛</m:t>
                    </m:r>
                    <m:r>
                      <a:rPr lang="en-IE" sz="2400" b="0" i="1" smtClean="0">
                        <a:solidFill>
                          <a:srgbClr val="FF0000"/>
                        </a:solidFill>
                        <a:latin typeface="Cambria Math"/>
                      </a:rPr>
                      <m:t> </m:t>
                    </m:r>
                    <m:r>
                      <a:rPr lang="en-IE" sz="2400" b="0" i="1" smtClean="0">
                        <a:solidFill>
                          <a:srgbClr val="FF0000"/>
                        </a:solidFill>
                        <a:latin typeface="Cambria Math"/>
                      </a:rPr>
                      <m:t>𝑡h𝑎𝑡</m:t>
                    </m:r>
                    <m:r>
                      <a:rPr lang="en-IE" sz="2400" b="0" i="1" smtClean="0">
                        <a:solidFill>
                          <a:srgbClr val="FF0000"/>
                        </a:solidFill>
                        <a:latin typeface="Cambria Math"/>
                      </a:rPr>
                      <m:t>      </m:t>
                    </m:r>
                    <m:r>
                      <a:rPr lang="en-IE" sz="2400" i="1">
                        <a:solidFill>
                          <a:srgbClr val="FF0000"/>
                        </a:solidFill>
                        <a:latin typeface="Cambria Math"/>
                      </a:rPr>
                      <m:t>𝐼</m:t>
                    </m:r>
                    <m:r>
                      <a:rPr lang="en-IE" sz="2400" b="0" i="1" smtClean="0">
                        <a:solidFill>
                          <a:srgbClr val="FF0000"/>
                        </a:solidFill>
                        <a:latin typeface="Cambria Math"/>
                      </a:rPr>
                      <m:t>=</m:t>
                    </m:r>
                    <m:r>
                      <a:rPr lang="en-IE" sz="2400" i="1">
                        <a:solidFill>
                          <a:srgbClr val="FF0000"/>
                        </a:solidFill>
                        <a:latin typeface="Cambria Math"/>
                      </a:rPr>
                      <m:t>∆</m:t>
                    </m:r>
                    <m:r>
                      <a:rPr lang="en-IE" sz="2400" i="1">
                        <a:solidFill>
                          <a:srgbClr val="FF0000"/>
                        </a:solidFill>
                        <a:latin typeface="Cambria Math"/>
                        <a:ea typeface="Cambria Math"/>
                      </a:rPr>
                      <m:t>𝑃</m:t>
                    </m:r>
                    <m:r>
                      <a:rPr lang="en-IE" sz="2400" i="1">
                        <a:solidFill>
                          <a:srgbClr val="FF0000"/>
                        </a:solidFill>
                        <a:latin typeface="Cambria Math"/>
                        <a:ea typeface="Cambria Math"/>
                      </a:rPr>
                      <m:t>=</m:t>
                    </m:r>
                    <m:r>
                      <a:rPr lang="en-IE" sz="2400" i="1">
                        <a:solidFill>
                          <a:srgbClr val="FF0000"/>
                        </a:solidFill>
                        <a:latin typeface="Cambria Math"/>
                      </a:rPr>
                      <m:t>𝑚𝑣</m:t>
                    </m:r>
                    <m:r>
                      <a:rPr lang="en-IE" sz="2400" i="1">
                        <a:solidFill>
                          <a:srgbClr val="FF0000"/>
                        </a:solidFill>
                        <a:latin typeface="Cambria Math"/>
                      </a:rPr>
                      <m:t>−</m:t>
                    </m:r>
                    <m:r>
                      <a:rPr lang="en-IE" sz="2400" i="1">
                        <a:solidFill>
                          <a:srgbClr val="FF0000"/>
                        </a:solidFill>
                        <a:latin typeface="Cambria Math"/>
                      </a:rPr>
                      <m:t>𝑚𝑢</m:t>
                    </m:r>
                  </m:oMath>
                </a14:m>
                <a:endParaRPr lang="en-IE" sz="2400" dirty="0">
                  <a:solidFill>
                    <a:srgbClr val="FF0000"/>
                  </a:solidFill>
                </a:endParaRPr>
              </a:p>
              <a:p>
                <a:r>
                  <a:rPr lang="en-IE" sz="2400" dirty="0" smtClean="0">
                    <a:solidFill>
                      <a:schemeClr val="tx1"/>
                    </a:solidFill>
                  </a:rPr>
                  <a:t>What are the units for Impulse, </a:t>
                </a:r>
                <a14:m>
                  <m:oMath xmlns:m="http://schemas.openxmlformats.org/officeDocument/2006/math">
                    <m:r>
                      <a:rPr lang="en-IE" sz="2400" b="1" i="1">
                        <a:solidFill>
                          <a:schemeClr val="tx1"/>
                        </a:solidFill>
                        <a:latin typeface="Cambria Math"/>
                      </a:rPr>
                      <m:t>𝑰</m:t>
                    </m:r>
                  </m:oMath>
                </a14:m>
                <a:r>
                  <a:rPr lang="en-IE" sz="2400" dirty="0" smtClean="0">
                    <a:solidFill>
                      <a:schemeClr val="tx1"/>
                    </a:solidFill>
                  </a:rPr>
                  <a:t>? </a:t>
                </a:r>
                <a:r>
                  <a:rPr lang="en-IE" sz="2400" dirty="0" smtClean="0"/>
                  <a:t>and is it a vector or scalar?</a:t>
                </a:r>
                <a:endParaRPr lang="en-IE" sz="2400" dirty="0" smtClean="0">
                  <a:solidFill>
                    <a:schemeClr val="tx1"/>
                  </a:solidFill>
                </a:endParaRPr>
              </a:p>
              <a:p>
                <a14:m>
                  <m:oMath xmlns:m="http://schemas.openxmlformats.org/officeDocument/2006/math">
                    <m:r>
                      <a:rPr lang="en-IE" sz="2400" i="1" dirty="0" smtClean="0">
                        <a:solidFill>
                          <a:srgbClr val="FF0000"/>
                        </a:solidFill>
                        <a:latin typeface="Cambria Math"/>
                      </a:rPr>
                      <m:t>𝑁𝑠</m:t>
                    </m:r>
                  </m:oMath>
                </a14:m>
                <a:r>
                  <a:rPr lang="en-IE" sz="2400" dirty="0" smtClean="0">
                    <a:solidFill>
                      <a:srgbClr val="FF0000"/>
                    </a:solidFill>
                  </a:rPr>
                  <a:t>, vector </a:t>
                </a:r>
                <a14:m>
                  <m:oMath xmlns:m="http://schemas.openxmlformats.org/officeDocument/2006/math">
                    <m:acc>
                      <m:accPr>
                        <m:chr m:val="⃗"/>
                        <m:ctrlPr>
                          <a:rPr lang="en-IE" sz="2800" b="1" i="1" smtClean="0">
                            <a:solidFill>
                              <a:srgbClr val="FF0000"/>
                            </a:solidFill>
                            <a:latin typeface="Cambria Math"/>
                          </a:rPr>
                        </m:ctrlPr>
                      </m:accPr>
                      <m:e>
                        <m:r>
                          <a:rPr lang="en-IE" sz="2800" b="1" i="1">
                            <a:solidFill>
                              <a:srgbClr val="FF0000"/>
                            </a:solidFill>
                            <a:latin typeface="Cambria Math"/>
                          </a:rPr>
                          <m:t>𝑰</m:t>
                        </m:r>
                      </m:e>
                    </m:acc>
                    <m:r>
                      <a:rPr lang="en-IE" sz="2800" b="1" i="1">
                        <a:solidFill>
                          <a:srgbClr val="FF0000"/>
                        </a:solidFill>
                        <a:latin typeface="Cambria Math"/>
                      </a:rPr>
                      <m:t>=</m:t>
                    </m:r>
                    <m:acc>
                      <m:accPr>
                        <m:chr m:val="⃗"/>
                        <m:ctrlPr>
                          <a:rPr lang="en-IE" sz="2800" b="1" i="1" smtClean="0">
                            <a:solidFill>
                              <a:srgbClr val="FF0000"/>
                            </a:solidFill>
                            <a:latin typeface="Cambria Math"/>
                          </a:rPr>
                        </m:ctrlPr>
                      </m:accPr>
                      <m:e>
                        <m:r>
                          <a:rPr lang="en-IE" sz="2800" b="1" i="1">
                            <a:solidFill>
                              <a:srgbClr val="FF0000"/>
                            </a:solidFill>
                            <a:latin typeface="Cambria Math"/>
                          </a:rPr>
                          <m:t>𝑭</m:t>
                        </m:r>
                      </m:e>
                    </m:acc>
                    <m:r>
                      <a:rPr lang="en-IE" sz="2800" i="1">
                        <a:solidFill>
                          <a:srgbClr val="FF0000"/>
                        </a:solidFill>
                        <a:latin typeface="Cambria Math"/>
                      </a:rPr>
                      <m:t>𝑡</m:t>
                    </m:r>
                    <m:r>
                      <a:rPr lang="en-IE" sz="2800" i="1">
                        <a:solidFill>
                          <a:srgbClr val="FF0000"/>
                        </a:solidFill>
                        <a:latin typeface="Cambria Math"/>
                      </a:rPr>
                      <m:t> </m:t>
                    </m:r>
                  </m:oMath>
                </a14:m>
                <a:endParaRPr lang="en-IE" dirty="0" smtClean="0">
                  <a:solidFill>
                    <a:srgbClr val="FF0000"/>
                  </a:solidFill>
                </a:endParaRPr>
              </a:p>
              <a:p>
                <a:endParaRPr lang="en-IE" sz="2000" dirty="0"/>
              </a:p>
              <a:p>
                <a:endParaRPr lang="en-IE" sz="2000" dirty="0" smtClean="0">
                  <a:solidFill>
                    <a:schemeClr val="tx1"/>
                  </a:solidFill>
                </a:endParaRPr>
              </a:p>
              <a:p>
                <a:endParaRPr lang="en-IE" sz="2000"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8520" y="432048"/>
                <a:ext cx="9252519" cy="6309320"/>
              </a:xfrm>
              <a:blipFill rotWithShape="1">
                <a:blip r:embed="rId2"/>
                <a:stretch>
                  <a:fillRect l="-856" b="-4444"/>
                </a:stretch>
              </a:blipFill>
            </p:spPr>
            <p:txBody>
              <a:bodyPr/>
              <a:lstStyle/>
              <a:p>
                <a:r>
                  <a:rPr lang="en-IE">
                    <a:noFill/>
                  </a:rPr>
                  <a:t> </a:t>
                </a:r>
              </a:p>
            </p:txBody>
          </p:sp>
        </mc:Fallback>
      </mc:AlternateContent>
      <p:pic>
        <p:nvPicPr>
          <p:cNvPr id="1026" name="Picture 2" descr="yen40.JPG (14297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3479622"/>
            <a:ext cx="1765292" cy="12886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9752" y="476672"/>
            <a:ext cx="864096" cy="523220"/>
          </a:xfrm>
          <a:prstGeom prst="rect">
            <a:avLst/>
          </a:prstGeom>
          <a:noFill/>
        </p:spPr>
        <p:txBody>
          <a:bodyPr wrap="square" rtlCol="0">
            <a:spAutoFit/>
          </a:bodyPr>
          <a:lstStyle/>
          <a:p>
            <a:pPr algn="ctr"/>
            <a:r>
              <a:rPr lang="en-IE" sz="2800" b="1" dirty="0" smtClean="0">
                <a:solidFill>
                  <a:schemeClr val="accent4"/>
                </a:solidFill>
              </a:rPr>
              <a:t>3rd</a:t>
            </a:r>
            <a:endParaRPr lang="en-IE" sz="2800" b="1" dirty="0">
              <a:solidFill>
                <a:schemeClr val="accent4"/>
              </a:solidFill>
            </a:endParaRPr>
          </a:p>
        </p:txBody>
      </p:sp>
      <p:sp>
        <p:nvSpPr>
          <p:cNvPr id="5" name="TextBox 4"/>
          <p:cNvSpPr txBox="1"/>
          <p:nvPr/>
        </p:nvSpPr>
        <p:spPr>
          <a:xfrm>
            <a:off x="3635896" y="6453336"/>
            <a:ext cx="5293684" cy="461665"/>
          </a:xfrm>
          <a:prstGeom prst="rect">
            <a:avLst/>
          </a:prstGeom>
          <a:noFill/>
        </p:spPr>
        <p:txBody>
          <a:bodyPr wrap="square" rtlCol="0">
            <a:spAutoFit/>
          </a:bodyPr>
          <a:lstStyle/>
          <a:p>
            <a:pPr algn="r"/>
            <a:r>
              <a:rPr lang="en-IE" sz="2400" b="1" dirty="0" smtClean="0"/>
              <a:t>Questions 1 to 5 p105</a:t>
            </a:r>
            <a:endParaRPr lang="en-IE" sz="2400" b="1" dirty="0"/>
          </a:p>
        </p:txBody>
      </p:sp>
    </p:spTree>
    <p:extLst>
      <p:ext uri="{BB962C8B-B14F-4D97-AF65-F5344CB8AC3E}">
        <p14:creationId xmlns:p14="http://schemas.microsoft.com/office/powerpoint/2010/main" val="185383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9252520" cy="1143000"/>
          </a:xfrm>
        </p:spPr>
        <p:txBody>
          <a:bodyPr>
            <a:noAutofit/>
          </a:bodyPr>
          <a:lstStyle/>
          <a:p>
            <a:r>
              <a:rPr lang="en-IE" sz="2400" dirty="0" smtClean="0"/>
              <a:t>Imagine two balls colliding: show the forces acting on the balls if they collide head on(ignore gravity)</a:t>
            </a:r>
            <a:endParaRPr lang="en-IE" sz="24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4260" y="1916832"/>
                <a:ext cx="9198260" cy="4824536"/>
              </a:xfrm>
            </p:spPr>
            <p:txBody>
              <a:bodyPr>
                <a:normAutofit fontScale="92500" lnSpcReduction="10000"/>
              </a:bodyPr>
              <a:lstStyle/>
              <a:p>
                <a:r>
                  <a:rPr lang="en-IE" sz="2400" dirty="0" smtClean="0"/>
                  <a:t>What do you know about </a:t>
                </a:r>
                <a14:m>
                  <m:oMath xmlns:m="http://schemas.openxmlformats.org/officeDocument/2006/math">
                    <m:sSub>
                      <m:sSubPr>
                        <m:ctrlPr>
                          <a:rPr lang="en-IE" sz="2400" i="1">
                            <a:latin typeface="Cambria Math"/>
                          </a:rPr>
                        </m:ctrlPr>
                      </m:sSubPr>
                      <m:e>
                        <m:r>
                          <a:rPr lang="en-IE" sz="2400" i="1">
                            <a:latin typeface="Cambria Math"/>
                          </a:rPr>
                          <m:t>𝐹</m:t>
                        </m:r>
                      </m:e>
                      <m:sub>
                        <m:r>
                          <a:rPr lang="en-IE" sz="2400" i="1">
                            <a:latin typeface="Cambria Math"/>
                          </a:rPr>
                          <m:t>21</m:t>
                        </m:r>
                      </m:sub>
                    </m:sSub>
                  </m:oMath>
                </a14:m>
                <a:r>
                  <a:rPr lang="en-IE" sz="2400" dirty="0" smtClean="0"/>
                  <a:t> and </a:t>
                </a:r>
                <a14:m>
                  <m:oMath xmlns:m="http://schemas.openxmlformats.org/officeDocument/2006/math">
                    <m:sSub>
                      <m:sSubPr>
                        <m:ctrlPr>
                          <a:rPr lang="en-IE" sz="2400" i="1">
                            <a:latin typeface="Cambria Math"/>
                          </a:rPr>
                        </m:ctrlPr>
                      </m:sSubPr>
                      <m:e>
                        <m:r>
                          <a:rPr lang="en-IE" sz="2400" i="1">
                            <a:latin typeface="Cambria Math"/>
                          </a:rPr>
                          <m:t>𝐹</m:t>
                        </m:r>
                      </m:e>
                      <m:sub>
                        <m:r>
                          <a:rPr lang="en-IE" sz="2400" i="1">
                            <a:latin typeface="Cambria Math"/>
                          </a:rPr>
                          <m:t>12</m:t>
                        </m:r>
                      </m:sub>
                    </m:sSub>
                  </m:oMath>
                </a14:m>
                <a:r>
                  <a:rPr lang="en-IE" sz="2400" dirty="0" smtClean="0"/>
                  <a:t>? Why?</a:t>
                </a:r>
              </a:p>
              <a:p>
                <a14:m>
                  <m:oMath xmlns:m="http://schemas.openxmlformats.org/officeDocument/2006/math">
                    <m:sSub>
                      <m:sSubPr>
                        <m:ctrlPr>
                          <a:rPr lang="en-IE" sz="2400" i="1" smtClean="0">
                            <a:solidFill>
                              <a:srgbClr val="C00000"/>
                            </a:solidFill>
                            <a:latin typeface="Cambria Math"/>
                          </a:rPr>
                        </m:ctrlPr>
                      </m:sSubPr>
                      <m:e>
                        <m:r>
                          <a:rPr lang="en-IE" sz="2400" i="1">
                            <a:solidFill>
                              <a:srgbClr val="C00000"/>
                            </a:solidFill>
                            <a:latin typeface="Cambria Math"/>
                          </a:rPr>
                          <m:t>𝐹</m:t>
                        </m:r>
                      </m:e>
                      <m:sub>
                        <m:r>
                          <a:rPr lang="en-IE" sz="2400" i="1">
                            <a:solidFill>
                              <a:srgbClr val="C00000"/>
                            </a:solidFill>
                            <a:latin typeface="Cambria Math"/>
                          </a:rPr>
                          <m:t>21</m:t>
                        </m:r>
                      </m:sub>
                    </m:sSub>
                  </m:oMath>
                </a14:m>
                <a:r>
                  <a:rPr lang="en-IE" sz="2400" dirty="0">
                    <a:solidFill>
                      <a:srgbClr val="C00000"/>
                    </a:solidFill>
                  </a:rPr>
                  <a:t> </a:t>
                </a:r>
                <a:r>
                  <a:rPr lang="en-IE" sz="2400" dirty="0" smtClean="0">
                    <a:solidFill>
                      <a:srgbClr val="C00000"/>
                    </a:solidFill>
                  </a:rPr>
                  <a:t>= </a:t>
                </a:r>
                <a14:m>
                  <m:oMath xmlns:m="http://schemas.openxmlformats.org/officeDocument/2006/math">
                    <m:r>
                      <a:rPr lang="en-IE" sz="2400" b="0" i="0" smtClean="0">
                        <a:solidFill>
                          <a:srgbClr val="C00000"/>
                        </a:solidFill>
                        <a:latin typeface="Cambria Math"/>
                      </a:rPr>
                      <m:t>−</m:t>
                    </m:r>
                    <m:sSub>
                      <m:sSubPr>
                        <m:ctrlPr>
                          <a:rPr lang="en-IE" sz="2400" i="1">
                            <a:solidFill>
                              <a:srgbClr val="C00000"/>
                            </a:solidFill>
                            <a:latin typeface="Cambria Math"/>
                          </a:rPr>
                        </m:ctrlPr>
                      </m:sSubPr>
                      <m:e>
                        <m:r>
                          <a:rPr lang="en-IE" sz="2400" i="1">
                            <a:solidFill>
                              <a:srgbClr val="C00000"/>
                            </a:solidFill>
                            <a:latin typeface="Cambria Math"/>
                          </a:rPr>
                          <m:t>𝐹</m:t>
                        </m:r>
                      </m:e>
                      <m:sub>
                        <m:r>
                          <a:rPr lang="en-IE" sz="2400" i="1">
                            <a:solidFill>
                              <a:srgbClr val="C00000"/>
                            </a:solidFill>
                            <a:latin typeface="Cambria Math"/>
                          </a:rPr>
                          <m:t>12</m:t>
                        </m:r>
                      </m:sub>
                    </m:sSub>
                  </m:oMath>
                </a14:m>
                <a:r>
                  <a:rPr lang="en-IE" sz="2400" dirty="0" smtClean="0"/>
                  <a:t>, </a:t>
                </a:r>
                <a:r>
                  <a:rPr lang="en-IE" sz="2400" dirty="0" smtClean="0">
                    <a:solidFill>
                      <a:srgbClr val="C00000"/>
                    </a:solidFill>
                  </a:rPr>
                  <a:t>From Newton’s 3</a:t>
                </a:r>
                <a:r>
                  <a:rPr lang="en-IE" sz="2400" baseline="30000" dirty="0" smtClean="0">
                    <a:solidFill>
                      <a:srgbClr val="C00000"/>
                    </a:solidFill>
                  </a:rPr>
                  <a:t>rd</a:t>
                </a:r>
                <a:r>
                  <a:rPr lang="en-IE" sz="2400" dirty="0" smtClean="0">
                    <a:solidFill>
                      <a:srgbClr val="C00000"/>
                    </a:solidFill>
                  </a:rPr>
                  <a:t> Law</a:t>
                </a:r>
              </a:p>
              <a:p>
                <a:r>
                  <a:rPr lang="en-IE" sz="2400" dirty="0" smtClean="0"/>
                  <a:t>Write equations for the Impulse acting on mass 1 and mass 2?</a:t>
                </a:r>
                <a:endParaRPr lang="en-IE" sz="2400" dirty="0" smtClean="0"/>
              </a:p>
              <a:p>
                <a14:m>
                  <m:oMath xmlns:m="http://schemas.openxmlformats.org/officeDocument/2006/math">
                    <m:sSub>
                      <m:sSubPr>
                        <m:ctrlPr>
                          <a:rPr lang="en-IE" sz="2400" i="1" smtClean="0">
                            <a:solidFill>
                              <a:srgbClr val="C00000"/>
                            </a:solidFill>
                            <a:latin typeface="Cambria Math"/>
                          </a:rPr>
                        </m:ctrlPr>
                      </m:sSubPr>
                      <m:e>
                        <m:r>
                          <a:rPr lang="en-IE" sz="2400" b="0" i="1" smtClean="0">
                            <a:solidFill>
                              <a:srgbClr val="C00000"/>
                            </a:solidFill>
                            <a:latin typeface="Cambria Math"/>
                          </a:rPr>
                          <m:t>𝐼</m:t>
                        </m:r>
                      </m:e>
                      <m:sub>
                        <m:r>
                          <a:rPr lang="en-IE" sz="2400" b="0" i="1" smtClean="0">
                            <a:solidFill>
                              <a:srgbClr val="C00000"/>
                            </a:solidFill>
                            <a:latin typeface="Cambria Math"/>
                          </a:rPr>
                          <m:t>1</m:t>
                        </m:r>
                      </m:sub>
                    </m:sSub>
                    <m:r>
                      <a:rPr lang="en-IE" sz="2400" b="0" i="1" smtClean="0">
                        <a:solidFill>
                          <a:srgbClr val="C00000"/>
                        </a:solidFill>
                        <a:latin typeface="Cambria Math"/>
                      </a:rPr>
                      <m:t>=</m:t>
                    </m:r>
                  </m:oMath>
                </a14:m>
                <a:r>
                  <a:rPr lang="en-IE" sz="2400" dirty="0">
                    <a:solidFill>
                      <a:srgbClr val="C00000"/>
                    </a:solidFill>
                  </a:rPr>
                  <a:t> </a:t>
                </a:r>
                <a14:m>
                  <m:oMath xmlns:m="http://schemas.openxmlformats.org/officeDocument/2006/math">
                    <m:sSub>
                      <m:sSubPr>
                        <m:ctrlPr>
                          <a:rPr lang="en-IE" sz="2400" i="1">
                            <a:solidFill>
                              <a:srgbClr val="C00000"/>
                            </a:solidFill>
                            <a:latin typeface="Cambria Math"/>
                          </a:rPr>
                        </m:ctrlPr>
                      </m:sSubPr>
                      <m:e>
                        <m:r>
                          <a:rPr lang="en-IE" sz="2400" i="1">
                            <a:solidFill>
                              <a:srgbClr val="C00000"/>
                            </a:solidFill>
                            <a:latin typeface="Cambria Math"/>
                          </a:rPr>
                          <m:t>𝐹</m:t>
                        </m:r>
                      </m:e>
                      <m:sub>
                        <m:r>
                          <a:rPr lang="en-IE" sz="2400" i="1">
                            <a:solidFill>
                              <a:srgbClr val="C00000"/>
                            </a:solidFill>
                            <a:latin typeface="Cambria Math"/>
                          </a:rPr>
                          <m:t>21</m:t>
                        </m:r>
                      </m:sub>
                    </m:sSub>
                    <m:r>
                      <a:rPr lang="en-IE" sz="2400" b="0" i="1" smtClean="0">
                        <a:solidFill>
                          <a:srgbClr val="C00000"/>
                        </a:solidFill>
                        <a:latin typeface="Cambria Math"/>
                      </a:rPr>
                      <m:t>𝑡</m:t>
                    </m:r>
                  </m:oMath>
                </a14:m>
                <a:r>
                  <a:rPr lang="en-IE" sz="2400" dirty="0" smtClean="0">
                    <a:solidFill>
                      <a:srgbClr val="C00000"/>
                    </a:solidFill>
                  </a:rPr>
                  <a:t>  and </a:t>
                </a:r>
                <a14:m>
                  <m:oMath xmlns:m="http://schemas.openxmlformats.org/officeDocument/2006/math">
                    <m:sSub>
                      <m:sSubPr>
                        <m:ctrlPr>
                          <a:rPr lang="en-IE" sz="2400" i="1">
                            <a:solidFill>
                              <a:srgbClr val="C00000"/>
                            </a:solidFill>
                            <a:latin typeface="Cambria Math"/>
                          </a:rPr>
                        </m:ctrlPr>
                      </m:sSubPr>
                      <m:e>
                        <m:r>
                          <a:rPr lang="en-IE" sz="2400" i="1">
                            <a:solidFill>
                              <a:srgbClr val="C00000"/>
                            </a:solidFill>
                            <a:latin typeface="Cambria Math"/>
                          </a:rPr>
                          <m:t>𝐼</m:t>
                        </m:r>
                      </m:e>
                      <m:sub>
                        <m:r>
                          <a:rPr lang="en-IE" sz="2400" b="0" i="1" smtClean="0">
                            <a:solidFill>
                              <a:srgbClr val="C00000"/>
                            </a:solidFill>
                            <a:latin typeface="Cambria Math"/>
                          </a:rPr>
                          <m:t>2</m:t>
                        </m:r>
                      </m:sub>
                    </m:sSub>
                    <m:r>
                      <a:rPr lang="en-IE" sz="2400" i="1">
                        <a:solidFill>
                          <a:srgbClr val="C00000"/>
                        </a:solidFill>
                        <a:latin typeface="Cambria Math"/>
                      </a:rPr>
                      <m:t>=</m:t>
                    </m:r>
                  </m:oMath>
                </a14:m>
                <a:r>
                  <a:rPr lang="en-IE" sz="2400" dirty="0">
                    <a:solidFill>
                      <a:srgbClr val="C00000"/>
                    </a:solidFill>
                  </a:rPr>
                  <a:t> </a:t>
                </a:r>
                <a14:m>
                  <m:oMath xmlns:m="http://schemas.openxmlformats.org/officeDocument/2006/math">
                    <m:sSub>
                      <m:sSubPr>
                        <m:ctrlPr>
                          <a:rPr lang="en-IE" sz="2400" i="1">
                            <a:solidFill>
                              <a:srgbClr val="C00000"/>
                            </a:solidFill>
                            <a:latin typeface="Cambria Math"/>
                          </a:rPr>
                        </m:ctrlPr>
                      </m:sSubPr>
                      <m:e>
                        <m:r>
                          <a:rPr lang="en-IE" sz="2400" i="1">
                            <a:solidFill>
                              <a:srgbClr val="C00000"/>
                            </a:solidFill>
                            <a:latin typeface="Cambria Math"/>
                          </a:rPr>
                          <m:t>𝐹</m:t>
                        </m:r>
                      </m:e>
                      <m:sub>
                        <m:r>
                          <a:rPr lang="en-IE" sz="2400" i="1">
                            <a:solidFill>
                              <a:srgbClr val="C00000"/>
                            </a:solidFill>
                            <a:latin typeface="Cambria Math"/>
                          </a:rPr>
                          <m:t>1</m:t>
                        </m:r>
                        <m:r>
                          <a:rPr lang="en-IE" sz="2400" b="0" i="1" smtClean="0">
                            <a:solidFill>
                              <a:srgbClr val="C00000"/>
                            </a:solidFill>
                            <a:latin typeface="Cambria Math"/>
                          </a:rPr>
                          <m:t>2</m:t>
                        </m:r>
                      </m:sub>
                    </m:sSub>
                    <m:r>
                      <a:rPr lang="en-IE" sz="2400" i="1">
                        <a:solidFill>
                          <a:srgbClr val="C00000"/>
                        </a:solidFill>
                        <a:latin typeface="Cambria Math"/>
                      </a:rPr>
                      <m:t>𝑡</m:t>
                    </m:r>
                  </m:oMath>
                </a14:m>
                <a:r>
                  <a:rPr lang="en-IE" sz="2400" dirty="0" smtClean="0">
                    <a:solidFill>
                      <a:srgbClr val="C00000"/>
                    </a:solidFill>
                  </a:rPr>
                  <a:t>, now </a:t>
                </a:r>
                <a14:m>
                  <m:oMath xmlns:m="http://schemas.openxmlformats.org/officeDocument/2006/math">
                    <m:sSub>
                      <m:sSubPr>
                        <m:ctrlPr>
                          <a:rPr lang="en-IE" sz="2400" i="1">
                            <a:solidFill>
                              <a:srgbClr val="C00000"/>
                            </a:solidFill>
                            <a:latin typeface="Cambria Math"/>
                          </a:rPr>
                        </m:ctrlPr>
                      </m:sSubPr>
                      <m:e>
                        <m:r>
                          <a:rPr lang="en-IE" sz="2400" i="1">
                            <a:solidFill>
                              <a:srgbClr val="C00000"/>
                            </a:solidFill>
                            <a:latin typeface="Cambria Math"/>
                          </a:rPr>
                          <m:t>𝐹</m:t>
                        </m:r>
                      </m:e>
                      <m:sub>
                        <m:r>
                          <a:rPr lang="en-IE" sz="2400" i="1">
                            <a:solidFill>
                              <a:srgbClr val="C00000"/>
                            </a:solidFill>
                            <a:latin typeface="Cambria Math"/>
                          </a:rPr>
                          <m:t>21</m:t>
                        </m:r>
                      </m:sub>
                    </m:sSub>
                  </m:oMath>
                </a14:m>
                <a:r>
                  <a:rPr lang="en-IE" sz="2400" dirty="0">
                    <a:solidFill>
                      <a:srgbClr val="C00000"/>
                    </a:solidFill>
                  </a:rPr>
                  <a:t> </a:t>
                </a:r>
                <a:r>
                  <a:rPr lang="en-IE" sz="2400" dirty="0">
                    <a:solidFill>
                      <a:srgbClr val="C00000"/>
                    </a:solidFill>
                  </a:rPr>
                  <a:t>= </a:t>
                </a:r>
                <a14:m>
                  <m:oMath xmlns:m="http://schemas.openxmlformats.org/officeDocument/2006/math">
                    <m:r>
                      <a:rPr lang="en-IE" sz="2400">
                        <a:solidFill>
                          <a:srgbClr val="C00000"/>
                        </a:solidFill>
                        <a:latin typeface="Cambria Math"/>
                      </a:rPr>
                      <m:t>−</m:t>
                    </m:r>
                    <m:sSub>
                      <m:sSubPr>
                        <m:ctrlPr>
                          <a:rPr lang="en-IE" sz="2400" i="1">
                            <a:solidFill>
                              <a:srgbClr val="C00000"/>
                            </a:solidFill>
                            <a:latin typeface="Cambria Math"/>
                          </a:rPr>
                        </m:ctrlPr>
                      </m:sSubPr>
                      <m:e>
                        <m:r>
                          <a:rPr lang="en-IE" sz="2400" i="1">
                            <a:solidFill>
                              <a:srgbClr val="C00000"/>
                            </a:solidFill>
                            <a:latin typeface="Cambria Math"/>
                          </a:rPr>
                          <m:t>𝐹</m:t>
                        </m:r>
                      </m:e>
                      <m:sub>
                        <m:r>
                          <a:rPr lang="en-IE" sz="2400" i="1">
                            <a:solidFill>
                              <a:srgbClr val="C00000"/>
                            </a:solidFill>
                            <a:latin typeface="Cambria Math"/>
                          </a:rPr>
                          <m:t>12</m:t>
                        </m:r>
                      </m:sub>
                    </m:sSub>
                  </m:oMath>
                </a14:m>
                <a:r>
                  <a:rPr lang="en-IE" sz="2400" dirty="0" smtClean="0">
                    <a:solidFill>
                      <a:srgbClr val="C00000"/>
                    </a:solidFill>
                  </a:rPr>
                  <a:t> and t=t so:</a:t>
                </a:r>
              </a:p>
              <a:p>
                <a14:m>
                  <m:oMath xmlns:m="http://schemas.openxmlformats.org/officeDocument/2006/math">
                    <m:sSub>
                      <m:sSubPr>
                        <m:ctrlPr>
                          <a:rPr lang="en-IE" sz="2400" i="1">
                            <a:solidFill>
                              <a:srgbClr val="C00000"/>
                            </a:solidFill>
                            <a:latin typeface="Cambria Math"/>
                          </a:rPr>
                        </m:ctrlPr>
                      </m:sSubPr>
                      <m:e>
                        <m:r>
                          <a:rPr lang="en-IE" sz="2400" i="1">
                            <a:solidFill>
                              <a:srgbClr val="C00000"/>
                            </a:solidFill>
                            <a:latin typeface="Cambria Math"/>
                          </a:rPr>
                          <m:t>𝐼</m:t>
                        </m:r>
                      </m:e>
                      <m:sub>
                        <m:r>
                          <a:rPr lang="en-IE" sz="2400" i="1">
                            <a:solidFill>
                              <a:srgbClr val="C00000"/>
                            </a:solidFill>
                            <a:latin typeface="Cambria Math"/>
                          </a:rPr>
                          <m:t>1</m:t>
                        </m:r>
                      </m:sub>
                    </m:sSub>
                    <m:r>
                      <a:rPr lang="en-IE" sz="2400" b="0" i="1" smtClean="0">
                        <a:solidFill>
                          <a:srgbClr val="C00000"/>
                        </a:solidFill>
                        <a:latin typeface="Cambria Math"/>
                      </a:rPr>
                      <m:t>=−</m:t>
                    </m:r>
                    <m:sSub>
                      <m:sSubPr>
                        <m:ctrlPr>
                          <a:rPr lang="en-IE" sz="2400" i="1">
                            <a:solidFill>
                              <a:srgbClr val="C00000"/>
                            </a:solidFill>
                            <a:latin typeface="Cambria Math"/>
                          </a:rPr>
                        </m:ctrlPr>
                      </m:sSubPr>
                      <m:e>
                        <m:r>
                          <a:rPr lang="en-IE" sz="2400" i="1">
                            <a:solidFill>
                              <a:srgbClr val="C00000"/>
                            </a:solidFill>
                            <a:latin typeface="Cambria Math"/>
                          </a:rPr>
                          <m:t>𝐼</m:t>
                        </m:r>
                      </m:e>
                      <m:sub>
                        <m:r>
                          <a:rPr lang="en-IE" sz="2400" b="0" i="1" smtClean="0">
                            <a:solidFill>
                              <a:srgbClr val="C00000"/>
                            </a:solidFill>
                            <a:latin typeface="Cambria Math"/>
                          </a:rPr>
                          <m:t>2</m:t>
                        </m:r>
                      </m:sub>
                    </m:sSub>
                  </m:oMath>
                </a14:m>
                <a:r>
                  <a:rPr lang="en-IE" sz="2400" dirty="0" smtClean="0">
                    <a:solidFill>
                      <a:srgbClr val="C00000"/>
                    </a:solidFill>
                  </a:rPr>
                  <a:t>, (eq.1)</a:t>
                </a:r>
              </a:p>
              <a:p>
                <a14:m>
                  <m:oMath xmlns:m="http://schemas.openxmlformats.org/officeDocument/2006/math">
                    <m:sSub>
                      <m:sSubPr>
                        <m:ctrlPr>
                          <a:rPr lang="en-IE" sz="2400" i="1">
                            <a:solidFill>
                              <a:srgbClr val="C00000"/>
                            </a:solidFill>
                            <a:latin typeface="Cambria Math"/>
                          </a:rPr>
                        </m:ctrlPr>
                      </m:sSubPr>
                      <m:e>
                        <m:r>
                          <a:rPr lang="en-IE" sz="2400" i="1">
                            <a:solidFill>
                              <a:srgbClr val="C00000"/>
                            </a:solidFill>
                            <a:latin typeface="Cambria Math"/>
                          </a:rPr>
                          <m:t>𝐼</m:t>
                        </m:r>
                      </m:e>
                      <m:sub>
                        <m:r>
                          <a:rPr lang="en-IE" sz="2400" i="1">
                            <a:solidFill>
                              <a:srgbClr val="C00000"/>
                            </a:solidFill>
                            <a:latin typeface="Cambria Math"/>
                          </a:rPr>
                          <m:t>1</m:t>
                        </m:r>
                      </m:sub>
                    </m:sSub>
                    <m:r>
                      <a:rPr lang="en-IE" sz="2400" b="0" i="0" smtClean="0">
                        <a:solidFill>
                          <a:srgbClr val="C00000"/>
                        </a:solidFill>
                        <a:latin typeface="Cambria Math"/>
                      </a:rPr>
                      <m:t>=</m:t>
                    </m:r>
                    <m:sSub>
                      <m:sSubPr>
                        <m:ctrlPr>
                          <a:rPr lang="en-IE" sz="2400" b="0" i="1" smtClean="0">
                            <a:solidFill>
                              <a:srgbClr val="C00000"/>
                            </a:solidFill>
                            <a:latin typeface="Cambria Math"/>
                          </a:rPr>
                        </m:ctrlPr>
                      </m:sSubPr>
                      <m:e>
                        <m:r>
                          <a:rPr lang="en-IE" sz="2400" b="0" i="1" smtClean="0">
                            <a:solidFill>
                              <a:srgbClr val="C00000"/>
                            </a:solidFill>
                            <a:latin typeface="Cambria Math"/>
                          </a:rPr>
                          <m:t>𝑚</m:t>
                        </m:r>
                      </m:e>
                      <m:sub>
                        <m:r>
                          <a:rPr lang="en-IE" sz="2400" b="0" i="1" smtClean="0">
                            <a:solidFill>
                              <a:srgbClr val="C00000"/>
                            </a:solidFill>
                            <a:latin typeface="Cambria Math"/>
                          </a:rPr>
                          <m:t>1</m:t>
                        </m:r>
                      </m:sub>
                    </m:sSub>
                    <m:sSub>
                      <m:sSubPr>
                        <m:ctrlPr>
                          <a:rPr lang="en-IE" sz="2400" i="1">
                            <a:solidFill>
                              <a:srgbClr val="C00000"/>
                            </a:solidFill>
                            <a:latin typeface="Cambria Math"/>
                          </a:rPr>
                        </m:ctrlPr>
                      </m:sSubPr>
                      <m:e>
                        <m:r>
                          <a:rPr lang="en-IE" sz="2400" b="0" i="1" smtClean="0">
                            <a:solidFill>
                              <a:srgbClr val="C00000"/>
                            </a:solidFill>
                            <a:latin typeface="Cambria Math"/>
                          </a:rPr>
                          <m:t>𝑣</m:t>
                        </m:r>
                      </m:e>
                      <m:sub>
                        <m:r>
                          <a:rPr lang="en-IE" sz="2400" i="1">
                            <a:solidFill>
                              <a:srgbClr val="C00000"/>
                            </a:solidFill>
                            <a:latin typeface="Cambria Math"/>
                          </a:rPr>
                          <m:t>1</m:t>
                        </m:r>
                      </m:sub>
                    </m:sSub>
                    <m:r>
                      <a:rPr lang="en-IE" sz="2400" b="0" i="1" smtClean="0">
                        <a:solidFill>
                          <a:srgbClr val="C00000"/>
                        </a:solidFill>
                        <a:latin typeface="Cambria Math"/>
                      </a:rPr>
                      <m:t>−</m:t>
                    </m:r>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i="1">
                            <a:solidFill>
                              <a:srgbClr val="C00000"/>
                            </a:solidFill>
                            <a:latin typeface="Cambria Math"/>
                          </a:rPr>
                          <m:t>1</m:t>
                        </m:r>
                      </m:sub>
                    </m:sSub>
                    <m:sSub>
                      <m:sSubPr>
                        <m:ctrlPr>
                          <a:rPr lang="en-IE" sz="2400" i="1">
                            <a:solidFill>
                              <a:srgbClr val="C00000"/>
                            </a:solidFill>
                            <a:latin typeface="Cambria Math"/>
                          </a:rPr>
                        </m:ctrlPr>
                      </m:sSubPr>
                      <m:e>
                        <m:r>
                          <a:rPr lang="en-IE" sz="2400" b="0" i="1" smtClean="0">
                            <a:solidFill>
                              <a:srgbClr val="C00000"/>
                            </a:solidFill>
                            <a:latin typeface="Cambria Math"/>
                          </a:rPr>
                          <m:t>𝑢</m:t>
                        </m:r>
                      </m:e>
                      <m:sub>
                        <m:r>
                          <a:rPr lang="en-IE" sz="2400" i="1">
                            <a:solidFill>
                              <a:srgbClr val="C00000"/>
                            </a:solidFill>
                            <a:latin typeface="Cambria Math"/>
                          </a:rPr>
                          <m:t>1</m:t>
                        </m:r>
                      </m:sub>
                    </m:sSub>
                  </m:oMath>
                </a14:m>
                <a:r>
                  <a:rPr lang="en-IE" sz="2400" dirty="0" smtClean="0">
                    <a:solidFill>
                      <a:srgbClr val="C00000"/>
                    </a:solidFill>
                  </a:rPr>
                  <a:t> (eq.2) and </a:t>
                </a:r>
                <a14:m>
                  <m:oMath xmlns:m="http://schemas.openxmlformats.org/officeDocument/2006/math">
                    <m:sSub>
                      <m:sSubPr>
                        <m:ctrlPr>
                          <a:rPr lang="en-IE" sz="2400" i="1">
                            <a:solidFill>
                              <a:srgbClr val="C00000"/>
                            </a:solidFill>
                            <a:latin typeface="Cambria Math"/>
                          </a:rPr>
                        </m:ctrlPr>
                      </m:sSubPr>
                      <m:e>
                        <m:r>
                          <a:rPr lang="en-IE" sz="2400" i="1">
                            <a:solidFill>
                              <a:srgbClr val="C00000"/>
                            </a:solidFill>
                            <a:latin typeface="Cambria Math"/>
                          </a:rPr>
                          <m:t>𝐼</m:t>
                        </m:r>
                      </m:e>
                      <m:sub>
                        <m:r>
                          <a:rPr lang="en-IE" sz="2400" b="0" i="1" smtClean="0">
                            <a:solidFill>
                              <a:srgbClr val="C00000"/>
                            </a:solidFill>
                            <a:latin typeface="Cambria Math"/>
                          </a:rPr>
                          <m:t>2</m:t>
                        </m:r>
                      </m:sub>
                    </m:sSub>
                    <m:r>
                      <a:rPr lang="en-IE" sz="2400">
                        <a:solidFill>
                          <a:srgbClr val="C00000"/>
                        </a:solidFill>
                        <a:latin typeface="Cambria Math"/>
                      </a:rPr>
                      <m:t>=</m:t>
                    </m:r>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b="0" i="1" smtClean="0">
                            <a:solidFill>
                              <a:srgbClr val="C00000"/>
                            </a:solidFill>
                            <a:latin typeface="Cambria Math"/>
                          </a:rPr>
                          <m:t>2</m:t>
                        </m:r>
                      </m:sub>
                    </m:sSub>
                    <m:sSub>
                      <m:sSubPr>
                        <m:ctrlPr>
                          <a:rPr lang="en-IE" sz="2400" i="1">
                            <a:solidFill>
                              <a:srgbClr val="C00000"/>
                            </a:solidFill>
                            <a:latin typeface="Cambria Math"/>
                          </a:rPr>
                        </m:ctrlPr>
                      </m:sSubPr>
                      <m:e>
                        <m:r>
                          <a:rPr lang="en-IE" sz="2400" i="1">
                            <a:solidFill>
                              <a:srgbClr val="C00000"/>
                            </a:solidFill>
                            <a:latin typeface="Cambria Math"/>
                          </a:rPr>
                          <m:t>𝑣</m:t>
                        </m:r>
                      </m:e>
                      <m:sub>
                        <m:r>
                          <a:rPr lang="en-IE" sz="2400" b="0" i="1" smtClean="0">
                            <a:solidFill>
                              <a:srgbClr val="C00000"/>
                            </a:solidFill>
                            <a:latin typeface="Cambria Math"/>
                          </a:rPr>
                          <m:t>2</m:t>
                        </m:r>
                      </m:sub>
                    </m:sSub>
                    <m:r>
                      <a:rPr lang="en-IE" sz="2400" i="1">
                        <a:solidFill>
                          <a:srgbClr val="C00000"/>
                        </a:solidFill>
                        <a:latin typeface="Cambria Math"/>
                      </a:rPr>
                      <m:t>−</m:t>
                    </m:r>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b="0" i="1" smtClean="0">
                            <a:solidFill>
                              <a:srgbClr val="C00000"/>
                            </a:solidFill>
                            <a:latin typeface="Cambria Math"/>
                          </a:rPr>
                          <m:t>2</m:t>
                        </m:r>
                      </m:sub>
                    </m:sSub>
                    <m:sSub>
                      <m:sSubPr>
                        <m:ctrlPr>
                          <a:rPr lang="en-IE" sz="2400" i="1">
                            <a:solidFill>
                              <a:srgbClr val="C00000"/>
                            </a:solidFill>
                            <a:latin typeface="Cambria Math"/>
                          </a:rPr>
                        </m:ctrlPr>
                      </m:sSubPr>
                      <m:e>
                        <m:r>
                          <a:rPr lang="en-IE" sz="2400" i="1">
                            <a:solidFill>
                              <a:srgbClr val="C00000"/>
                            </a:solidFill>
                            <a:latin typeface="Cambria Math"/>
                          </a:rPr>
                          <m:t>𝑢</m:t>
                        </m:r>
                      </m:e>
                      <m:sub>
                        <m:r>
                          <a:rPr lang="en-IE" sz="2400" b="0" i="1" smtClean="0">
                            <a:solidFill>
                              <a:srgbClr val="C00000"/>
                            </a:solidFill>
                            <a:latin typeface="Cambria Math"/>
                          </a:rPr>
                          <m:t>2</m:t>
                        </m:r>
                      </m:sub>
                    </m:sSub>
                  </m:oMath>
                </a14:m>
                <a:r>
                  <a:rPr lang="en-IE" sz="2400" dirty="0">
                    <a:solidFill>
                      <a:srgbClr val="C00000"/>
                    </a:solidFill>
                  </a:rPr>
                  <a:t> (</a:t>
                </a:r>
                <a:r>
                  <a:rPr lang="en-IE" sz="2400" dirty="0" smtClean="0">
                    <a:solidFill>
                      <a:srgbClr val="C00000"/>
                    </a:solidFill>
                  </a:rPr>
                  <a:t>eq.3)</a:t>
                </a:r>
                <a:endParaRPr lang="en-IE" sz="2400" dirty="0">
                  <a:solidFill>
                    <a:srgbClr val="C00000"/>
                  </a:solidFill>
                </a:endParaRPr>
              </a:p>
              <a:p>
                <a:r>
                  <a:rPr lang="en-IE" sz="2400" dirty="0" smtClean="0"/>
                  <a:t>So </a:t>
                </a:r>
                <a14:m>
                  <m:oMath xmlns:m="http://schemas.openxmlformats.org/officeDocument/2006/math">
                    <m:sSub>
                      <m:sSubPr>
                        <m:ctrlPr>
                          <a:rPr lang="en-IE" sz="2400" i="1">
                            <a:solidFill>
                              <a:srgbClr val="C00000"/>
                            </a:solidFill>
                            <a:latin typeface="Cambria Math"/>
                          </a:rPr>
                        </m:ctrlPr>
                      </m:sSubPr>
                      <m:e>
                        <m:r>
                          <a:rPr lang="en-IE" sz="2400" i="1">
                            <a:solidFill>
                              <a:srgbClr val="C00000"/>
                            </a:solidFill>
                            <a:latin typeface="Cambria Math"/>
                          </a:rPr>
                          <m:t>𝐼</m:t>
                        </m:r>
                      </m:e>
                      <m:sub>
                        <m:r>
                          <a:rPr lang="en-IE" sz="2400" b="0" i="1" smtClean="0">
                            <a:solidFill>
                              <a:srgbClr val="C00000"/>
                            </a:solidFill>
                            <a:latin typeface="Cambria Math"/>
                          </a:rPr>
                          <m:t>1</m:t>
                        </m:r>
                      </m:sub>
                    </m:sSub>
                    <m:r>
                      <a:rPr lang="en-IE" sz="2400">
                        <a:solidFill>
                          <a:srgbClr val="C00000"/>
                        </a:solidFill>
                        <a:latin typeface="Cambria Math"/>
                      </a:rPr>
                      <m:t>=</m:t>
                    </m:r>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i="1">
                            <a:solidFill>
                              <a:srgbClr val="C00000"/>
                            </a:solidFill>
                            <a:latin typeface="Cambria Math"/>
                          </a:rPr>
                          <m:t>2</m:t>
                        </m:r>
                      </m:sub>
                    </m:sSub>
                    <m:sSub>
                      <m:sSubPr>
                        <m:ctrlPr>
                          <a:rPr lang="en-IE" sz="2400" i="1">
                            <a:solidFill>
                              <a:srgbClr val="C00000"/>
                            </a:solidFill>
                            <a:latin typeface="Cambria Math"/>
                          </a:rPr>
                        </m:ctrlPr>
                      </m:sSubPr>
                      <m:e>
                        <m:r>
                          <a:rPr lang="en-IE" sz="2400" i="1">
                            <a:solidFill>
                              <a:srgbClr val="C00000"/>
                            </a:solidFill>
                            <a:latin typeface="Cambria Math"/>
                          </a:rPr>
                          <m:t>𝑢</m:t>
                        </m:r>
                      </m:e>
                      <m:sub>
                        <m:r>
                          <a:rPr lang="en-IE" sz="2400" i="1">
                            <a:solidFill>
                              <a:srgbClr val="C00000"/>
                            </a:solidFill>
                            <a:latin typeface="Cambria Math"/>
                          </a:rPr>
                          <m:t>2</m:t>
                        </m:r>
                      </m:sub>
                    </m:sSub>
                    <m:r>
                      <a:rPr lang="en-IE" sz="2400" b="0" i="1" smtClean="0">
                        <a:solidFill>
                          <a:srgbClr val="C00000"/>
                        </a:solidFill>
                        <a:latin typeface="Cambria Math"/>
                      </a:rPr>
                      <m:t>−</m:t>
                    </m:r>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i="1">
                            <a:solidFill>
                              <a:srgbClr val="C00000"/>
                            </a:solidFill>
                            <a:latin typeface="Cambria Math"/>
                          </a:rPr>
                          <m:t>2</m:t>
                        </m:r>
                      </m:sub>
                    </m:sSub>
                    <m:sSub>
                      <m:sSubPr>
                        <m:ctrlPr>
                          <a:rPr lang="en-IE" sz="2400" i="1">
                            <a:solidFill>
                              <a:srgbClr val="C00000"/>
                            </a:solidFill>
                            <a:latin typeface="Cambria Math"/>
                          </a:rPr>
                        </m:ctrlPr>
                      </m:sSubPr>
                      <m:e>
                        <m:r>
                          <a:rPr lang="en-IE" sz="2400" i="1">
                            <a:solidFill>
                              <a:srgbClr val="C00000"/>
                            </a:solidFill>
                            <a:latin typeface="Cambria Math"/>
                          </a:rPr>
                          <m:t>𝑣</m:t>
                        </m:r>
                      </m:e>
                      <m:sub>
                        <m:r>
                          <a:rPr lang="en-IE" sz="2400" i="1">
                            <a:solidFill>
                              <a:srgbClr val="C00000"/>
                            </a:solidFill>
                            <a:latin typeface="Cambria Math"/>
                          </a:rPr>
                          <m:t>2</m:t>
                        </m:r>
                      </m:sub>
                    </m:sSub>
                  </m:oMath>
                </a14:m>
                <a:r>
                  <a:rPr lang="en-IE" sz="2400" dirty="0" smtClean="0"/>
                  <a:t> (eq.4) by combining eq.1 and eq.3</a:t>
                </a:r>
              </a:p>
              <a:p>
                <a:r>
                  <a:rPr lang="en-IE" sz="2400" dirty="0" smtClean="0"/>
                  <a:t>Equating the left hand sides of eq2 and eq4:</a:t>
                </a:r>
              </a:p>
              <a:p>
                <a14:m>
                  <m:oMath xmlns:m="http://schemas.openxmlformats.org/officeDocument/2006/math">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i="1">
                            <a:solidFill>
                              <a:srgbClr val="C00000"/>
                            </a:solidFill>
                            <a:latin typeface="Cambria Math"/>
                          </a:rPr>
                          <m:t>2</m:t>
                        </m:r>
                      </m:sub>
                    </m:sSub>
                    <m:sSub>
                      <m:sSubPr>
                        <m:ctrlPr>
                          <a:rPr lang="en-IE" sz="2400" i="1">
                            <a:solidFill>
                              <a:srgbClr val="C00000"/>
                            </a:solidFill>
                            <a:latin typeface="Cambria Math"/>
                          </a:rPr>
                        </m:ctrlPr>
                      </m:sSubPr>
                      <m:e>
                        <m:r>
                          <a:rPr lang="en-IE" sz="2400" i="1">
                            <a:solidFill>
                              <a:srgbClr val="C00000"/>
                            </a:solidFill>
                            <a:latin typeface="Cambria Math"/>
                          </a:rPr>
                          <m:t>𝑢</m:t>
                        </m:r>
                      </m:e>
                      <m:sub>
                        <m:r>
                          <a:rPr lang="en-IE" sz="2400" i="1">
                            <a:solidFill>
                              <a:srgbClr val="C00000"/>
                            </a:solidFill>
                            <a:latin typeface="Cambria Math"/>
                          </a:rPr>
                          <m:t>2</m:t>
                        </m:r>
                      </m:sub>
                    </m:sSub>
                    <m:r>
                      <a:rPr lang="en-IE" sz="2400" i="1">
                        <a:solidFill>
                          <a:srgbClr val="C00000"/>
                        </a:solidFill>
                        <a:latin typeface="Cambria Math"/>
                      </a:rPr>
                      <m:t>−</m:t>
                    </m:r>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i="1">
                            <a:solidFill>
                              <a:srgbClr val="C00000"/>
                            </a:solidFill>
                            <a:latin typeface="Cambria Math"/>
                          </a:rPr>
                          <m:t>2</m:t>
                        </m:r>
                      </m:sub>
                    </m:sSub>
                    <m:sSub>
                      <m:sSubPr>
                        <m:ctrlPr>
                          <a:rPr lang="en-IE" sz="2400" i="1">
                            <a:solidFill>
                              <a:srgbClr val="C00000"/>
                            </a:solidFill>
                            <a:latin typeface="Cambria Math"/>
                          </a:rPr>
                        </m:ctrlPr>
                      </m:sSubPr>
                      <m:e>
                        <m:r>
                          <a:rPr lang="en-IE" sz="2400" i="1">
                            <a:solidFill>
                              <a:srgbClr val="C00000"/>
                            </a:solidFill>
                            <a:latin typeface="Cambria Math"/>
                          </a:rPr>
                          <m:t>𝑣</m:t>
                        </m:r>
                      </m:e>
                      <m:sub>
                        <m:r>
                          <a:rPr lang="en-IE" sz="2400" i="1">
                            <a:solidFill>
                              <a:srgbClr val="C00000"/>
                            </a:solidFill>
                            <a:latin typeface="Cambria Math"/>
                          </a:rPr>
                          <m:t>2</m:t>
                        </m:r>
                      </m:sub>
                    </m:sSub>
                  </m:oMath>
                </a14:m>
                <a:r>
                  <a:rPr lang="en-IE" sz="2400" dirty="0" smtClean="0"/>
                  <a:t>=</a:t>
                </a:r>
                <a14:m>
                  <m:oMath xmlns:m="http://schemas.openxmlformats.org/officeDocument/2006/math">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i="1">
                            <a:solidFill>
                              <a:srgbClr val="C00000"/>
                            </a:solidFill>
                            <a:latin typeface="Cambria Math"/>
                          </a:rPr>
                          <m:t>1</m:t>
                        </m:r>
                      </m:sub>
                    </m:sSub>
                    <m:sSub>
                      <m:sSubPr>
                        <m:ctrlPr>
                          <a:rPr lang="en-IE" sz="2400" i="1">
                            <a:solidFill>
                              <a:srgbClr val="C00000"/>
                            </a:solidFill>
                            <a:latin typeface="Cambria Math"/>
                          </a:rPr>
                        </m:ctrlPr>
                      </m:sSubPr>
                      <m:e>
                        <m:r>
                          <a:rPr lang="en-IE" sz="2400" i="1">
                            <a:solidFill>
                              <a:srgbClr val="C00000"/>
                            </a:solidFill>
                            <a:latin typeface="Cambria Math"/>
                          </a:rPr>
                          <m:t>𝑣</m:t>
                        </m:r>
                      </m:e>
                      <m:sub>
                        <m:r>
                          <a:rPr lang="en-IE" sz="2400" i="1">
                            <a:solidFill>
                              <a:srgbClr val="C00000"/>
                            </a:solidFill>
                            <a:latin typeface="Cambria Math"/>
                          </a:rPr>
                          <m:t>1</m:t>
                        </m:r>
                      </m:sub>
                    </m:sSub>
                    <m:r>
                      <a:rPr lang="en-IE" sz="2400" i="1">
                        <a:solidFill>
                          <a:srgbClr val="C00000"/>
                        </a:solidFill>
                        <a:latin typeface="Cambria Math"/>
                      </a:rPr>
                      <m:t>−</m:t>
                    </m:r>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i="1">
                            <a:solidFill>
                              <a:srgbClr val="C00000"/>
                            </a:solidFill>
                            <a:latin typeface="Cambria Math"/>
                          </a:rPr>
                          <m:t>1</m:t>
                        </m:r>
                      </m:sub>
                    </m:sSub>
                    <m:sSub>
                      <m:sSubPr>
                        <m:ctrlPr>
                          <a:rPr lang="en-IE" sz="2400" i="1">
                            <a:solidFill>
                              <a:srgbClr val="C00000"/>
                            </a:solidFill>
                            <a:latin typeface="Cambria Math"/>
                          </a:rPr>
                        </m:ctrlPr>
                      </m:sSubPr>
                      <m:e>
                        <m:r>
                          <a:rPr lang="en-IE" sz="2400" i="1">
                            <a:solidFill>
                              <a:srgbClr val="C00000"/>
                            </a:solidFill>
                            <a:latin typeface="Cambria Math"/>
                          </a:rPr>
                          <m:t>𝑢</m:t>
                        </m:r>
                      </m:e>
                      <m:sub>
                        <m:r>
                          <a:rPr lang="en-IE" sz="2400" i="1">
                            <a:solidFill>
                              <a:srgbClr val="C00000"/>
                            </a:solidFill>
                            <a:latin typeface="Cambria Math"/>
                          </a:rPr>
                          <m:t>1</m:t>
                        </m:r>
                      </m:sub>
                    </m:sSub>
                  </m:oMath>
                </a14:m>
                <a:endParaRPr lang="en-IE" sz="2400" dirty="0" smtClean="0"/>
              </a:p>
              <a:p>
                <a:r>
                  <a:rPr lang="en-IE" sz="2400" dirty="0" smtClean="0"/>
                  <a:t>Rearranging: </a:t>
                </a:r>
                <a14:m>
                  <m:oMath xmlns:m="http://schemas.openxmlformats.org/officeDocument/2006/math">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i="1">
                            <a:solidFill>
                              <a:srgbClr val="C00000"/>
                            </a:solidFill>
                            <a:latin typeface="Cambria Math"/>
                          </a:rPr>
                          <m:t>2</m:t>
                        </m:r>
                      </m:sub>
                    </m:sSub>
                    <m:sSub>
                      <m:sSubPr>
                        <m:ctrlPr>
                          <a:rPr lang="en-IE" sz="2400" i="1">
                            <a:solidFill>
                              <a:srgbClr val="C00000"/>
                            </a:solidFill>
                            <a:latin typeface="Cambria Math"/>
                          </a:rPr>
                        </m:ctrlPr>
                      </m:sSubPr>
                      <m:e>
                        <m:r>
                          <a:rPr lang="en-IE" sz="2400" i="1">
                            <a:solidFill>
                              <a:srgbClr val="C00000"/>
                            </a:solidFill>
                            <a:latin typeface="Cambria Math"/>
                          </a:rPr>
                          <m:t>𝑢</m:t>
                        </m:r>
                      </m:e>
                      <m:sub>
                        <m:r>
                          <a:rPr lang="en-IE" sz="2400" i="1">
                            <a:solidFill>
                              <a:srgbClr val="C00000"/>
                            </a:solidFill>
                            <a:latin typeface="Cambria Math"/>
                          </a:rPr>
                          <m:t>2</m:t>
                        </m:r>
                      </m:sub>
                    </m:sSub>
                    <m:r>
                      <a:rPr lang="en-IE" sz="2400" i="1">
                        <a:solidFill>
                          <a:srgbClr val="C00000"/>
                        </a:solidFill>
                        <a:latin typeface="Cambria Math"/>
                      </a:rPr>
                      <m:t>−</m:t>
                    </m:r>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i="1">
                            <a:solidFill>
                              <a:srgbClr val="C00000"/>
                            </a:solidFill>
                            <a:latin typeface="Cambria Math"/>
                          </a:rPr>
                          <m:t>1</m:t>
                        </m:r>
                      </m:sub>
                    </m:sSub>
                    <m:sSub>
                      <m:sSubPr>
                        <m:ctrlPr>
                          <a:rPr lang="en-IE" sz="2400" i="1" smtClean="0">
                            <a:solidFill>
                              <a:srgbClr val="C00000"/>
                            </a:solidFill>
                            <a:latin typeface="Cambria Math"/>
                          </a:rPr>
                        </m:ctrlPr>
                      </m:sSubPr>
                      <m:e>
                        <m:r>
                          <a:rPr lang="en-IE" sz="2400" i="1">
                            <a:solidFill>
                              <a:srgbClr val="C00000"/>
                            </a:solidFill>
                            <a:latin typeface="Cambria Math"/>
                          </a:rPr>
                          <m:t>𝑢</m:t>
                        </m:r>
                      </m:e>
                      <m:sub>
                        <m:r>
                          <a:rPr lang="en-IE" sz="2400" i="1">
                            <a:solidFill>
                              <a:srgbClr val="C00000"/>
                            </a:solidFill>
                            <a:latin typeface="Cambria Math"/>
                          </a:rPr>
                          <m:t>1</m:t>
                        </m:r>
                      </m:sub>
                    </m:sSub>
                  </m:oMath>
                </a14:m>
                <a:r>
                  <a:rPr lang="en-IE" sz="2400" dirty="0"/>
                  <a:t>=</a:t>
                </a:r>
                <a14:m>
                  <m:oMath xmlns:m="http://schemas.openxmlformats.org/officeDocument/2006/math">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i="1">
                            <a:solidFill>
                              <a:srgbClr val="C00000"/>
                            </a:solidFill>
                            <a:latin typeface="Cambria Math"/>
                          </a:rPr>
                          <m:t>1</m:t>
                        </m:r>
                      </m:sub>
                    </m:sSub>
                    <m:sSub>
                      <m:sSubPr>
                        <m:ctrlPr>
                          <a:rPr lang="en-IE" sz="2400" i="1">
                            <a:solidFill>
                              <a:srgbClr val="C00000"/>
                            </a:solidFill>
                            <a:latin typeface="Cambria Math"/>
                          </a:rPr>
                        </m:ctrlPr>
                      </m:sSubPr>
                      <m:e>
                        <m:r>
                          <a:rPr lang="en-IE" sz="2400" i="1">
                            <a:solidFill>
                              <a:srgbClr val="C00000"/>
                            </a:solidFill>
                            <a:latin typeface="Cambria Math"/>
                          </a:rPr>
                          <m:t>𝑣</m:t>
                        </m:r>
                      </m:e>
                      <m:sub>
                        <m:r>
                          <a:rPr lang="en-IE" sz="2400" i="1">
                            <a:solidFill>
                              <a:srgbClr val="C00000"/>
                            </a:solidFill>
                            <a:latin typeface="Cambria Math"/>
                          </a:rPr>
                          <m:t>1</m:t>
                        </m:r>
                      </m:sub>
                    </m:sSub>
                    <m:r>
                      <a:rPr lang="en-IE" sz="2400" b="0" i="1" smtClean="0">
                        <a:solidFill>
                          <a:srgbClr val="C00000"/>
                        </a:solidFill>
                        <a:latin typeface="Cambria Math"/>
                      </a:rPr>
                      <m:t>+</m:t>
                    </m:r>
                    <m:sSub>
                      <m:sSubPr>
                        <m:ctrlPr>
                          <a:rPr lang="en-IE" sz="2400" i="1">
                            <a:solidFill>
                              <a:srgbClr val="C00000"/>
                            </a:solidFill>
                            <a:latin typeface="Cambria Math"/>
                          </a:rPr>
                        </m:ctrlPr>
                      </m:sSubPr>
                      <m:e>
                        <m:r>
                          <a:rPr lang="en-IE" sz="2400" i="1">
                            <a:solidFill>
                              <a:srgbClr val="C00000"/>
                            </a:solidFill>
                            <a:latin typeface="Cambria Math"/>
                          </a:rPr>
                          <m:t>𝑚</m:t>
                        </m:r>
                      </m:e>
                      <m:sub>
                        <m:r>
                          <a:rPr lang="en-IE" sz="2400" i="1">
                            <a:solidFill>
                              <a:srgbClr val="C00000"/>
                            </a:solidFill>
                            <a:latin typeface="Cambria Math"/>
                          </a:rPr>
                          <m:t>2</m:t>
                        </m:r>
                      </m:sub>
                    </m:sSub>
                    <m:sSub>
                      <m:sSubPr>
                        <m:ctrlPr>
                          <a:rPr lang="en-IE" sz="2400" i="1">
                            <a:solidFill>
                              <a:srgbClr val="C00000"/>
                            </a:solidFill>
                            <a:latin typeface="Cambria Math"/>
                          </a:rPr>
                        </m:ctrlPr>
                      </m:sSubPr>
                      <m:e>
                        <m:r>
                          <a:rPr lang="en-IE" sz="2400" i="1">
                            <a:solidFill>
                              <a:srgbClr val="C00000"/>
                            </a:solidFill>
                            <a:latin typeface="Cambria Math"/>
                          </a:rPr>
                          <m:t>𝑣</m:t>
                        </m:r>
                      </m:e>
                      <m:sub>
                        <m:r>
                          <a:rPr lang="en-IE" sz="2400" i="1">
                            <a:solidFill>
                              <a:srgbClr val="C00000"/>
                            </a:solidFill>
                            <a:latin typeface="Cambria Math"/>
                          </a:rPr>
                          <m:t>2</m:t>
                        </m:r>
                      </m:sub>
                    </m:sSub>
                  </m:oMath>
                </a14:m>
                <a:endParaRPr lang="en-IE" sz="2400" dirty="0" smtClean="0"/>
              </a:p>
              <a:p>
                <a:r>
                  <a:rPr lang="en-IE" sz="2400" dirty="0" smtClean="0"/>
                  <a:t>Momentum before </a:t>
                </a:r>
                <a:r>
                  <a:rPr lang="en-IE" sz="2400" dirty="0" smtClean="0">
                    <a:solidFill>
                      <a:srgbClr val="C00000"/>
                    </a:solidFill>
                  </a:rPr>
                  <a:t>interaction </a:t>
                </a:r>
                <a:r>
                  <a:rPr lang="en-IE" sz="2400" dirty="0">
                    <a:solidFill>
                      <a:srgbClr val="C00000"/>
                    </a:solidFill>
                  </a:rPr>
                  <a:t>=Momentum after </a:t>
                </a:r>
                <a:r>
                  <a:rPr lang="en-IE" sz="2400" dirty="0" smtClean="0">
                    <a:solidFill>
                      <a:srgbClr val="C00000"/>
                    </a:solidFill>
                  </a:rPr>
                  <a:t>interaction</a:t>
                </a:r>
                <a:endParaRPr lang="en-IE" sz="2400" dirty="0" smtClean="0"/>
              </a:p>
              <a:p>
                <a:r>
                  <a:rPr lang="en-IE" sz="2400" dirty="0" smtClean="0"/>
                  <a:t>i.e. Momentum is conserved</a:t>
                </a:r>
                <a:endParaRPr lang="en-IE"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4260" y="1916832"/>
                <a:ext cx="9198260" cy="4824536"/>
              </a:xfrm>
              <a:blipFill rotWithShape="1">
                <a:blip r:embed="rId2"/>
                <a:stretch>
                  <a:fillRect l="-729" t="-138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 name="Oval 3"/>
              <p:cNvSpPr/>
              <p:nvPr/>
            </p:nvSpPr>
            <p:spPr>
              <a:xfrm>
                <a:off x="3419872" y="959710"/>
                <a:ext cx="100811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E" i="1" smtClean="0">
                              <a:latin typeface="Cambria Math"/>
                            </a:rPr>
                          </m:ctrlPr>
                        </m:sSubPr>
                        <m:e>
                          <m:eqArr>
                            <m:eqArrPr>
                              <m:ctrlPr>
                                <a:rPr lang="en-IE" b="0" i="1" smtClean="0">
                                  <a:latin typeface="Cambria Math"/>
                                </a:rPr>
                              </m:ctrlPr>
                            </m:eqArrPr>
                            <m:e/>
                            <m:e>
                              <m:r>
                                <a:rPr lang="en-IE" b="0" i="1" smtClean="0">
                                  <a:latin typeface="Cambria Math"/>
                                </a:rPr>
                                <m:t>𝑚</m:t>
                              </m:r>
                            </m:e>
                          </m:eqArr>
                        </m:e>
                        <m:sub>
                          <m:r>
                            <a:rPr lang="en-IE" b="0" i="1" smtClean="0">
                              <a:latin typeface="Cambria Math"/>
                            </a:rPr>
                            <m:t>1</m:t>
                          </m:r>
                        </m:sub>
                      </m:sSub>
                    </m:oMath>
                  </m:oMathPara>
                </a14:m>
                <a:endParaRPr lang="en-IE" dirty="0"/>
              </a:p>
            </p:txBody>
          </p:sp>
        </mc:Choice>
        <mc:Fallback xmlns="">
          <p:sp>
            <p:nvSpPr>
              <p:cNvPr id="4" name="Oval 3"/>
              <p:cNvSpPr>
                <a:spLocks noRot="1" noChangeAspect="1" noMove="1" noResize="1" noEditPoints="1" noAdjustHandles="1" noChangeArrowheads="1" noChangeShapeType="1" noTextEdit="1"/>
              </p:cNvSpPr>
              <p:nvPr/>
            </p:nvSpPr>
            <p:spPr>
              <a:xfrm>
                <a:off x="3419872" y="959710"/>
                <a:ext cx="1008112" cy="1008112"/>
              </a:xfrm>
              <a:prstGeom prst="ellipse">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4427984" y="959710"/>
                <a:ext cx="1008112" cy="10081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smtClean="0">
                  <a:latin typeface="Cambria Math"/>
                </a:endParaRPr>
              </a:p>
              <a:p>
                <a:pPr algn="ctr"/>
                <a14:m>
                  <m:oMathPara xmlns:m="http://schemas.openxmlformats.org/officeDocument/2006/math">
                    <m:oMathParaPr>
                      <m:jc m:val="centerGroup"/>
                    </m:oMathParaPr>
                    <m:oMath xmlns:m="http://schemas.openxmlformats.org/officeDocument/2006/math">
                      <m:sSub>
                        <m:sSubPr>
                          <m:ctrlPr>
                            <a:rPr lang="en-IE" i="1" smtClean="0">
                              <a:latin typeface="Cambria Math"/>
                            </a:rPr>
                          </m:ctrlPr>
                        </m:sSubPr>
                        <m:e>
                          <m:r>
                            <a:rPr lang="en-IE" b="0" i="1" smtClean="0">
                              <a:latin typeface="Cambria Math"/>
                            </a:rPr>
                            <m:t>𝑚</m:t>
                          </m:r>
                        </m:e>
                        <m:sub>
                          <m:r>
                            <a:rPr lang="en-IE" b="0" i="1" smtClean="0">
                              <a:latin typeface="Cambria Math"/>
                            </a:rPr>
                            <m:t>2</m:t>
                          </m:r>
                        </m:sub>
                      </m:sSub>
                    </m:oMath>
                  </m:oMathPara>
                </a14:m>
                <a:endParaRPr lang="en-IE" dirty="0"/>
              </a:p>
            </p:txBody>
          </p:sp>
        </mc:Choice>
        <mc:Fallback xmlns="">
          <p:sp>
            <p:nvSpPr>
              <p:cNvPr id="5" name="Oval 4"/>
              <p:cNvSpPr>
                <a:spLocks noRot="1" noChangeAspect="1" noMove="1" noResize="1" noEditPoints="1" noAdjustHandles="1" noChangeArrowheads="1" noChangeShapeType="1" noTextEdit="1"/>
              </p:cNvSpPr>
              <p:nvPr/>
            </p:nvSpPr>
            <p:spPr>
              <a:xfrm>
                <a:off x="4427984" y="959710"/>
                <a:ext cx="1008112" cy="1008112"/>
              </a:xfrm>
              <a:prstGeom prst="ellipse">
                <a:avLst/>
              </a:prstGeom>
              <a:blipFill rotWithShape="1">
                <a:blip r:embed="rId4"/>
                <a:stretch>
                  <a:fillRect/>
                </a:stretch>
              </a:blipFill>
              <a:ln>
                <a:solidFill>
                  <a:srgbClr val="C0000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Right Arrow 5"/>
              <p:cNvSpPr/>
              <p:nvPr/>
            </p:nvSpPr>
            <p:spPr>
              <a:xfrm>
                <a:off x="1691680" y="576955"/>
                <a:ext cx="122413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E" i="1" smtClean="0">
                              <a:latin typeface="Cambria Math"/>
                            </a:rPr>
                          </m:ctrlPr>
                        </m:sSubPr>
                        <m:e>
                          <m:r>
                            <a:rPr lang="en-IE" b="0" i="1" smtClean="0">
                              <a:latin typeface="Cambria Math"/>
                            </a:rPr>
                            <m:t>𝑉</m:t>
                          </m:r>
                        </m:e>
                        <m:sub>
                          <m:r>
                            <a:rPr lang="en-IE" b="0" i="1" smtClean="0">
                              <a:latin typeface="Cambria Math"/>
                            </a:rPr>
                            <m:t>1</m:t>
                          </m:r>
                        </m:sub>
                      </m:sSub>
                    </m:oMath>
                  </m:oMathPara>
                </a14:m>
                <a:endParaRPr lang="en-IE" dirty="0"/>
              </a:p>
            </p:txBody>
          </p:sp>
        </mc:Choice>
        <mc:Fallback xmlns="">
          <p:sp>
            <p:nvSpPr>
              <p:cNvPr id="6" name="Right Arrow 5"/>
              <p:cNvSpPr>
                <a:spLocks noRot="1" noChangeAspect="1" noMove="1" noResize="1" noEditPoints="1" noAdjustHandles="1" noChangeArrowheads="1" noChangeShapeType="1" noTextEdit="1"/>
              </p:cNvSpPr>
              <p:nvPr/>
            </p:nvSpPr>
            <p:spPr>
              <a:xfrm>
                <a:off x="1691680" y="576955"/>
                <a:ext cx="1224136" cy="792088"/>
              </a:xfrm>
              <a:prstGeom prst="rightArrow">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7" name="Right Arrow 6"/>
              <p:cNvSpPr/>
              <p:nvPr/>
            </p:nvSpPr>
            <p:spPr>
              <a:xfrm flipH="1">
                <a:off x="5652120" y="548680"/>
                <a:ext cx="1296144" cy="79208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IE" i="1" smtClean="0">
                              <a:latin typeface="Cambria Math"/>
                            </a:rPr>
                          </m:ctrlPr>
                        </m:sSubPr>
                        <m:e>
                          <m:r>
                            <a:rPr lang="en-IE" b="0" i="1" smtClean="0">
                              <a:latin typeface="Cambria Math"/>
                            </a:rPr>
                            <m:t>𝑉</m:t>
                          </m:r>
                        </m:e>
                        <m:sub>
                          <m:r>
                            <a:rPr lang="en-IE" b="0" i="1" smtClean="0">
                              <a:latin typeface="Cambria Math"/>
                            </a:rPr>
                            <m:t>2</m:t>
                          </m:r>
                        </m:sub>
                      </m:sSub>
                    </m:oMath>
                  </m:oMathPara>
                </a14:m>
                <a:endParaRPr lang="en-IE" dirty="0"/>
              </a:p>
            </p:txBody>
          </p:sp>
        </mc:Choice>
        <mc:Fallback xmlns="">
          <p:sp>
            <p:nvSpPr>
              <p:cNvPr id="7" name="Right Arrow 6"/>
              <p:cNvSpPr>
                <a:spLocks noRot="1" noChangeAspect="1" noMove="1" noResize="1" noEditPoints="1" noAdjustHandles="1" noChangeArrowheads="1" noChangeShapeType="1" noTextEdit="1"/>
              </p:cNvSpPr>
              <p:nvPr/>
            </p:nvSpPr>
            <p:spPr>
              <a:xfrm flipH="1">
                <a:off x="5652120" y="548680"/>
                <a:ext cx="1296144" cy="792088"/>
              </a:xfrm>
              <a:prstGeom prst="rightArrow">
                <a:avLst/>
              </a:prstGeom>
              <a:blipFill rotWithShape="1">
                <a:blip r:embed="rId6"/>
                <a:stretch>
                  <a:fillRect/>
                </a:stretch>
              </a:blipFill>
              <a:ln>
                <a:solidFill>
                  <a:srgbClr val="C00000"/>
                </a:solidFill>
              </a:ln>
            </p:spPr>
            <p:txBody>
              <a:bodyPr/>
              <a:lstStyle/>
              <a:p>
                <a:r>
                  <a:rPr lang="en-IE">
                    <a:noFill/>
                  </a:rPr>
                  <a:t> </a:t>
                </a:r>
              </a:p>
            </p:txBody>
          </p:sp>
        </mc:Fallback>
      </mc:AlternateContent>
      <p:cxnSp>
        <p:nvCxnSpPr>
          <p:cNvPr id="9" name="Straight Arrow Connector 8"/>
          <p:cNvCxnSpPr/>
          <p:nvPr/>
        </p:nvCxnSpPr>
        <p:spPr>
          <a:xfrm flipH="1">
            <a:off x="2699792" y="1463766"/>
            <a:ext cx="1656184"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508376" y="1463766"/>
            <a:ext cx="171980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2406024" y="1463766"/>
                <a:ext cx="60010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000" i="1" smtClean="0">
                              <a:latin typeface="Cambria Math"/>
                            </a:rPr>
                          </m:ctrlPr>
                        </m:sSubPr>
                        <m:e>
                          <m:r>
                            <a:rPr lang="en-IE" sz="2000" b="0" i="1" smtClean="0">
                              <a:latin typeface="Cambria Math"/>
                            </a:rPr>
                            <m:t>𝐹</m:t>
                          </m:r>
                        </m:e>
                        <m:sub>
                          <m:r>
                            <a:rPr lang="en-IE" sz="2000" b="0" i="1" smtClean="0">
                              <a:latin typeface="Cambria Math"/>
                            </a:rPr>
                            <m:t>2</m:t>
                          </m:r>
                          <m:r>
                            <a:rPr lang="en-IE" sz="2000" i="1">
                              <a:latin typeface="Cambria Math"/>
                            </a:rPr>
                            <m:t>1</m:t>
                          </m:r>
                        </m:sub>
                      </m:sSub>
                    </m:oMath>
                  </m:oMathPara>
                </a14:m>
                <a:endParaRPr lang="en-IE" dirty="0"/>
              </a:p>
            </p:txBody>
          </p:sp>
        </mc:Choice>
        <mc:Fallback xmlns="">
          <p:sp>
            <p:nvSpPr>
              <p:cNvPr id="12" name="Rectangle 11"/>
              <p:cNvSpPr>
                <a:spLocks noRot="1" noChangeAspect="1" noMove="1" noResize="1" noEditPoints="1" noAdjustHandles="1" noChangeArrowheads="1" noChangeShapeType="1" noTextEdit="1"/>
              </p:cNvSpPr>
              <p:nvPr/>
            </p:nvSpPr>
            <p:spPr>
              <a:xfrm>
                <a:off x="2406024" y="1463766"/>
                <a:ext cx="600101" cy="40011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000141" y="1458615"/>
                <a:ext cx="59413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000" i="1" smtClean="0">
                              <a:latin typeface="Cambria Math"/>
                            </a:rPr>
                          </m:ctrlPr>
                        </m:sSubPr>
                        <m:e>
                          <m:r>
                            <a:rPr lang="en-IE" sz="2000" b="0" i="1" smtClean="0">
                              <a:latin typeface="Cambria Math"/>
                            </a:rPr>
                            <m:t>𝐹</m:t>
                          </m:r>
                        </m:e>
                        <m:sub>
                          <m:r>
                            <a:rPr lang="en-IE" sz="2000" b="0" i="1" smtClean="0">
                              <a:latin typeface="Cambria Math"/>
                            </a:rPr>
                            <m:t>12</m:t>
                          </m:r>
                        </m:sub>
                      </m:sSub>
                    </m:oMath>
                  </m:oMathPara>
                </a14:m>
                <a:endParaRPr lang="en-IE" dirty="0"/>
              </a:p>
            </p:txBody>
          </p:sp>
        </mc:Choice>
        <mc:Fallback xmlns="">
          <p:sp>
            <p:nvSpPr>
              <p:cNvPr id="13" name="Rectangle 12"/>
              <p:cNvSpPr>
                <a:spLocks noRot="1" noChangeAspect="1" noMove="1" noResize="1" noEditPoints="1" noAdjustHandles="1" noChangeArrowheads="1" noChangeShapeType="1" noTextEdit="1"/>
              </p:cNvSpPr>
              <p:nvPr/>
            </p:nvSpPr>
            <p:spPr>
              <a:xfrm>
                <a:off x="6000141" y="1458615"/>
                <a:ext cx="594137" cy="400110"/>
              </a:xfrm>
              <a:prstGeom prst="rect">
                <a:avLst/>
              </a:prstGeom>
              <a:blipFill rotWithShape="1">
                <a:blip r:embed="rId8"/>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263202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3"/>
            <a:ext cx="9144000" cy="5661248"/>
          </a:xfrm>
        </p:spPr>
        <p:txBody>
          <a:bodyPr>
            <a:normAutofit fontScale="92500" lnSpcReduction="10000"/>
          </a:bodyPr>
          <a:lstStyle/>
          <a:p>
            <a:r>
              <a:rPr lang="en-IE" dirty="0" smtClean="0"/>
              <a:t>Momentum is conserved.</a:t>
            </a:r>
            <a:endParaRPr lang="en-IE" dirty="0" smtClean="0"/>
          </a:p>
          <a:p>
            <a:r>
              <a:rPr lang="en-IE" dirty="0" smtClean="0"/>
              <a:t>Energy is conserved.</a:t>
            </a:r>
            <a:endParaRPr lang="en-IE" dirty="0" smtClean="0"/>
          </a:p>
          <a:p>
            <a:r>
              <a:rPr lang="en-IE" dirty="0" smtClean="0"/>
              <a:t>Kinetic Energy is </a:t>
            </a:r>
            <a:r>
              <a:rPr lang="en-IE" u="sng" dirty="0" smtClean="0"/>
              <a:t>not always </a:t>
            </a:r>
            <a:r>
              <a:rPr lang="en-IE" dirty="0" smtClean="0"/>
              <a:t>conserved. During the interaction between the objects, kinetic energy could be turned into other forms. </a:t>
            </a:r>
          </a:p>
          <a:p>
            <a:endParaRPr lang="en-IE" dirty="0" smtClean="0"/>
          </a:p>
          <a:p>
            <a:endParaRPr lang="en-IE" dirty="0"/>
          </a:p>
          <a:p>
            <a:endParaRPr lang="en-IE" dirty="0" smtClean="0"/>
          </a:p>
          <a:p>
            <a:r>
              <a:rPr lang="en-IE" dirty="0" smtClean="0"/>
              <a:t>So: Momentum before= Momentum after</a:t>
            </a:r>
          </a:p>
          <a:p>
            <a:r>
              <a:rPr lang="en-IE" dirty="0" smtClean="0"/>
              <a:t>Using these Principles answer Question 6 onwards p105</a:t>
            </a:r>
            <a:endParaRPr lang="en-IE" dirty="0" smtClean="0"/>
          </a:p>
        </p:txBody>
      </p:sp>
      <mc:AlternateContent xmlns:mc="http://schemas.openxmlformats.org/markup-compatibility/2006">
        <mc:Choice xmlns:a14="http://schemas.microsoft.com/office/drawing/2010/main" Requires="a14">
          <p:sp>
            <p:nvSpPr>
              <p:cNvPr id="5" name="Rectangle 4"/>
              <p:cNvSpPr/>
              <p:nvPr/>
            </p:nvSpPr>
            <p:spPr>
              <a:xfrm>
                <a:off x="1835696" y="0"/>
                <a:ext cx="5230919" cy="1077218"/>
              </a:xfrm>
              <a:prstGeom prst="rect">
                <a:avLst/>
              </a:prstGeom>
            </p:spPr>
            <p:txBody>
              <a:bodyPr wrap="none">
                <a:spAutoFit/>
              </a:bodyPr>
              <a:lstStyle/>
              <a:p>
                <a:r>
                  <a:rPr lang="en-IE" sz="3200" dirty="0" smtClean="0"/>
                  <a:t> </a:t>
                </a:r>
                <a14:m>
                  <m:oMath xmlns:m="http://schemas.openxmlformats.org/officeDocument/2006/math">
                    <m:sSub>
                      <m:sSubPr>
                        <m:ctrlPr>
                          <a:rPr lang="en-IE" sz="3200" i="1">
                            <a:solidFill>
                              <a:srgbClr val="C00000"/>
                            </a:solidFill>
                            <a:latin typeface="Cambria Math"/>
                          </a:rPr>
                        </m:ctrlPr>
                      </m:sSubPr>
                      <m:e>
                        <m:r>
                          <a:rPr lang="en-IE" sz="3200" i="1">
                            <a:solidFill>
                              <a:srgbClr val="C00000"/>
                            </a:solidFill>
                            <a:latin typeface="Cambria Math"/>
                          </a:rPr>
                          <m:t>𝑚</m:t>
                        </m:r>
                      </m:e>
                      <m:sub>
                        <m:r>
                          <a:rPr lang="en-IE" sz="3200" i="1">
                            <a:solidFill>
                              <a:srgbClr val="C00000"/>
                            </a:solidFill>
                            <a:latin typeface="Cambria Math"/>
                          </a:rPr>
                          <m:t>2</m:t>
                        </m:r>
                      </m:sub>
                    </m:sSub>
                    <m:sSub>
                      <m:sSubPr>
                        <m:ctrlPr>
                          <a:rPr lang="en-IE" sz="3200" i="1">
                            <a:solidFill>
                              <a:srgbClr val="C00000"/>
                            </a:solidFill>
                            <a:latin typeface="Cambria Math"/>
                          </a:rPr>
                        </m:ctrlPr>
                      </m:sSubPr>
                      <m:e>
                        <m:r>
                          <a:rPr lang="en-IE" sz="3200" i="1">
                            <a:solidFill>
                              <a:srgbClr val="C00000"/>
                            </a:solidFill>
                            <a:latin typeface="Cambria Math"/>
                          </a:rPr>
                          <m:t>𝑢</m:t>
                        </m:r>
                      </m:e>
                      <m:sub>
                        <m:r>
                          <a:rPr lang="en-IE" sz="3200" i="1">
                            <a:solidFill>
                              <a:srgbClr val="C00000"/>
                            </a:solidFill>
                            <a:latin typeface="Cambria Math"/>
                          </a:rPr>
                          <m:t>2</m:t>
                        </m:r>
                      </m:sub>
                    </m:sSub>
                    <m:r>
                      <a:rPr lang="en-IE" sz="3200" i="1">
                        <a:solidFill>
                          <a:srgbClr val="C00000"/>
                        </a:solidFill>
                        <a:latin typeface="Cambria Math"/>
                      </a:rPr>
                      <m:t>−</m:t>
                    </m:r>
                    <m:sSub>
                      <m:sSubPr>
                        <m:ctrlPr>
                          <a:rPr lang="en-IE" sz="3200" i="1">
                            <a:solidFill>
                              <a:srgbClr val="C00000"/>
                            </a:solidFill>
                            <a:latin typeface="Cambria Math"/>
                          </a:rPr>
                        </m:ctrlPr>
                      </m:sSubPr>
                      <m:e>
                        <m:r>
                          <a:rPr lang="en-IE" sz="3200" i="1">
                            <a:solidFill>
                              <a:srgbClr val="C00000"/>
                            </a:solidFill>
                            <a:latin typeface="Cambria Math"/>
                          </a:rPr>
                          <m:t>𝑚</m:t>
                        </m:r>
                      </m:e>
                      <m:sub>
                        <m:r>
                          <a:rPr lang="en-IE" sz="3200" i="1">
                            <a:solidFill>
                              <a:srgbClr val="C00000"/>
                            </a:solidFill>
                            <a:latin typeface="Cambria Math"/>
                          </a:rPr>
                          <m:t>1</m:t>
                        </m:r>
                      </m:sub>
                    </m:sSub>
                    <m:sSub>
                      <m:sSubPr>
                        <m:ctrlPr>
                          <a:rPr lang="en-IE" sz="3200" i="1">
                            <a:solidFill>
                              <a:srgbClr val="C00000"/>
                            </a:solidFill>
                            <a:latin typeface="Cambria Math"/>
                          </a:rPr>
                        </m:ctrlPr>
                      </m:sSubPr>
                      <m:e>
                        <m:r>
                          <a:rPr lang="en-IE" sz="3200" i="1">
                            <a:solidFill>
                              <a:srgbClr val="C00000"/>
                            </a:solidFill>
                            <a:latin typeface="Cambria Math"/>
                          </a:rPr>
                          <m:t>𝑢</m:t>
                        </m:r>
                      </m:e>
                      <m:sub>
                        <m:r>
                          <a:rPr lang="en-IE" sz="3200" i="1">
                            <a:solidFill>
                              <a:srgbClr val="C00000"/>
                            </a:solidFill>
                            <a:latin typeface="Cambria Math"/>
                          </a:rPr>
                          <m:t>1</m:t>
                        </m:r>
                      </m:sub>
                    </m:sSub>
                  </m:oMath>
                </a14:m>
                <a:r>
                  <a:rPr lang="en-IE" sz="3200" dirty="0"/>
                  <a:t>=</a:t>
                </a:r>
                <a14:m>
                  <m:oMath xmlns:m="http://schemas.openxmlformats.org/officeDocument/2006/math">
                    <m:sSub>
                      <m:sSubPr>
                        <m:ctrlPr>
                          <a:rPr lang="en-IE" sz="3200" i="1">
                            <a:solidFill>
                              <a:srgbClr val="C00000"/>
                            </a:solidFill>
                            <a:latin typeface="Cambria Math"/>
                          </a:rPr>
                        </m:ctrlPr>
                      </m:sSubPr>
                      <m:e>
                        <m:r>
                          <a:rPr lang="en-IE" sz="3200" i="1">
                            <a:solidFill>
                              <a:srgbClr val="C00000"/>
                            </a:solidFill>
                            <a:latin typeface="Cambria Math"/>
                          </a:rPr>
                          <m:t>𝑚</m:t>
                        </m:r>
                      </m:e>
                      <m:sub>
                        <m:r>
                          <a:rPr lang="en-IE" sz="3200" i="1">
                            <a:solidFill>
                              <a:srgbClr val="C00000"/>
                            </a:solidFill>
                            <a:latin typeface="Cambria Math"/>
                          </a:rPr>
                          <m:t>1</m:t>
                        </m:r>
                      </m:sub>
                    </m:sSub>
                    <m:sSub>
                      <m:sSubPr>
                        <m:ctrlPr>
                          <a:rPr lang="en-IE" sz="3200" i="1">
                            <a:solidFill>
                              <a:srgbClr val="C00000"/>
                            </a:solidFill>
                            <a:latin typeface="Cambria Math"/>
                          </a:rPr>
                        </m:ctrlPr>
                      </m:sSubPr>
                      <m:e>
                        <m:r>
                          <a:rPr lang="en-IE" sz="3200" i="1">
                            <a:solidFill>
                              <a:srgbClr val="C00000"/>
                            </a:solidFill>
                            <a:latin typeface="Cambria Math"/>
                          </a:rPr>
                          <m:t>𝑣</m:t>
                        </m:r>
                      </m:e>
                      <m:sub>
                        <m:r>
                          <a:rPr lang="en-IE" sz="3200" i="1">
                            <a:solidFill>
                              <a:srgbClr val="C00000"/>
                            </a:solidFill>
                            <a:latin typeface="Cambria Math"/>
                          </a:rPr>
                          <m:t>1</m:t>
                        </m:r>
                      </m:sub>
                    </m:sSub>
                    <m:r>
                      <a:rPr lang="en-IE" sz="3200" i="1">
                        <a:solidFill>
                          <a:srgbClr val="C00000"/>
                        </a:solidFill>
                        <a:latin typeface="Cambria Math"/>
                      </a:rPr>
                      <m:t>+</m:t>
                    </m:r>
                    <m:sSub>
                      <m:sSubPr>
                        <m:ctrlPr>
                          <a:rPr lang="en-IE" sz="3200" i="1">
                            <a:solidFill>
                              <a:srgbClr val="C00000"/>
                            </a:solidFill>
                            <a:latin typeface="Cambria Math"/>
                          </a:rPr>
                        </m:ctrlPr>
                      </m:sSubPr>
                      <m:e>
                        <m:r>
                          <a:rPr lang="en-IE" sz="3200" i="1">
                            <a:solidFill>
                              <a:srgbClr val="C00000"/>
                            </a:solidFill>
                            <a:latin typeface="Cambria Math"/>
                          </a:rPr>
                          <m:t>𝑚</m:t>
                        </m:r>
                      </m:e>
                      <m:sub>
                        <m:r>
                          <a:rPr lang="en-IE" sz="3200" i="1">
                            <a:solidFill>
                              <a:srgbClr val="C00000"/>
                            </a:solidFill>
                            <a:latin typeface="Cambria Math"/>
                          </a:rPr>
                          <m:t>2</m:t>
                        </m:r>
                      </m:sub>
                    </m:sSub>
                    <m:sSub>
                      <m:sSubPr>
                        <m:ctrlPr>
                          <a:rPr lang="en-IE" sz="3200" i="1" smtClean="0">
                            <a:solidFill>
                              <a:srgbClr val="C00000"/>
                            </a:solidFill>
                            <a:latin typeface="Cambria Math"/>
                          </a:rPr>
                        </m:ctrlPr>
                      </m:sSubPr>
                      <m:e>
                        <m:r>
                          <a:rPr lang="en-IE" sz="3200" i="1">
                            <a:solidFill>
                              <a:srgbClr val="C00000"/>
                            </a:solidFill>
                            <a:latin typeface="Cambria Math"/>
                          </a:rPr>
                          <m:t>𝑣</m:t>
                        </m:r>
                      </m:e>
                      <m:sub>
                        <m:r>
                          <a:rPr lang="en-IE" sz="3200" i="1">
                            <a:solidFill>
                              <a:srgbClr val="C00000"/>
                            </a:solidFill>
                            <a:latin typeface="Cambria Math"/>
                          </a:rPr>
                          <m:t>2</m:t>
                        </m:r>
                      </m:sub>
                    </m:sSub>
                  </m:oMath>
                </a14:m>
                <a:endParaRPr lang="en-IE" sz="3200" dirty="0" smtClean="0"/>
              </a:p>
              <a:p>
                <a:endParaRPr lang="en-IE" sz="3200" dirty="0"/>
              </a:p>
            </p:txBody>
          </p:sp>
        </mc:Choice>
        <mc:Fallback>
          <p:sp>
            <p:nvSpPr>
              <p:cNvPr id="5" name="Rectangle 4"/>
              <p:cNvSpPr>
                <a:spLocks noRot="1" noChangeAspect="1" noMove="1" noResize="1" noEditPoints="1" noAdjustHandles="1" noChangeArrowheads="1" noChangeShapeType="1" noTextEdit="1"/>
              </p:cNvSpPr>
              <p:nvPr/>
            </p:nvSpPr>
            <p:spPr>
              <a:xfrm>
                <a:off x="1835696" y="0"/>
                <a:ext cx="5230919" cy="1077218"/>
              </a:xfrm>
              <a:prstGeom prst="rect">
                <a:avLst/>
              </a:prstGeom>
              <a:blipFill rotWithShape="1">
                <a:blip r:embed="rId2"/>
                <a:stretch>
                  <a:fillRect t="-6780"/>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3154069" y="784830"/>
                <a:ext cx="2594172" cy="584775"/>
              </a:xfrm>
              <a:prstGeom prst="rect">
                <a:avLst/>
              </a:prstGeom>
            </p:spPr>
            <p:txBody>
              <a:bodyPr wrap="none">
                <a:spAutoFit/>
              </a:bodyPr>
              <a:lstStyle/>
              <a:p>
                <a14:m>
                  <m:oMath xmlns:m="http://schemas.openxmlformats.org/officeDocument/2006/math">
                    <m:sSub>
                      <m:sSubPr>
                        <m:ctrlPr>
                          <a:rPr lang="en-IE" sz="3200" b="0" i="1" smtClean="0">
                            <a:solidFill>
                              <a:srgbClr val="C00000"/>
                            </a:solidFill>
                            <a:latin typeface="Cambria Math"/>
                          </a:rPr>
                        </m:ctrlPr>
                      </m:sSubPr>
                      <m:e>
                        <m:r>
                          <a:rPr lang="en-IE" sz="3200" i="1">
                            <a:solidFill>
                              <a:srgbClr val="C00000"/>
                            </a:solidFill>
                            <a:latin typeface="Cambria Math"/>
                          </a:rPr>
                          <m:t>𝑃</m:t>
                        </m:r>
                      </m:e>
                      <m:sub>
                        <m:r>
                          <a:rPr lang="en-IE" sz="3200" b="0" i="1" smtClean="0">
                            <a:solidFill>
                              <a:srgbClr val="C00000"/>
                            </a:solidFill>
                            <a:latin typeface="Cambria Math"/>
                          </a:rPr>
                          <m:t>𝐼𝑛𝑖𝑡𝑖𝑎𝑙</m:t>
                        </m:r>
                      </m:sub>
                    </m:sSub>
                  </m:oMath>
                </a14:m>
                <a:r>
                  <a:rPr lang="en-IE" sz="3200" dirty="0"/>
                  <a:t>=</a:t>
                </a:r>
                <a14:m>
                  <m:oMath xmlns:m="http://schemas.openxmlformats.org/officeDocument/2006/math">
                    <m:sSub>
                      <m:sSubPr>
                        <m:ctrlPr>
                          <a:rPr lang="en-IE" sz="3200" i="1" smtClean="0">
                            <a:solidFill>
                              <a:srgbClr val="C00000"/>
                            </a:solidFill>
                            <a:latin typeface="Cambria Math"/>
                          </a:rPr>
                        </m:ctrlPr>
                      </m:sSubPr>
                      <m:e>
                        <m:r>
                          <a:rPr lang="en-IE" sz="3200" b="0" i="1" smtClean="0">
                            <a:solidFill>
                              <a:srgbClr val="C00000"/>
                            </a:solidFill>
                            <a:latin typeface="Cambria Math"/>
                          </a:rPr>
                          <m:t>𝑃</m:t>
                        </m:r>
                      </m:e>
                      <m:sub>
                        <m:r>
                          <a:rPr lang="en-IE" sz="3200" b="0" i="1" smtClean="0">
                            <a:solidFill>
                              <a:srgbClr val="C00000"/>
                            </a:solidFill>
                            <a:latin typeface="Cambria Math"/>
                          </a:rPr>
                          <m:t>𝐹𝑖𝑛𝑎𝑙</m:t>
                        </m:r>
                      </m:sub>
                    </m:sSub>
                  </m:oMath>
                </a14:m>
                <a:endParaRPr lang="en-IE" sz="3200" dirty="0" smtClean="0"/>
              </a:p>
            </p:txBody>
          </p:sp>
        </mc:Choice>
        <mc:Fallback>
          <p:sp>
            <p:nvSpPr>
              <p:cNvPr id="4" name="Rectangle 3"/>
              <p:cNvSpPr>
                <a:spLocks noRot="1" noChangeAspect="1" noMove="1" noResize="1" noEditPoints="1" noAdjustHandles="1" noChangeArrowheads="1" noChangeShapeType="1" noTextEdit="1"/>
              </p:cNvSpPr>
              <p:nvPr/>
            </p:nvSpPr>
            <p:spPr>
              <a:xfrm>
                <a:off x="3154069" y="784830"/>
                <a:ext cx="2594172" cy="584775"/>
              </a:xfrm>
              <a:prstGeom prst="rect">
                <a:avLst/>
              </a:prstGeom>
              <a:blipFill rotWithShape="1">
                <a:blip r:embed="rId3"/>
                <a:stretch>
                  <a:fillRect t="-12500" b="-34375"/>
                </a:stretch>
              </a:blipFill>
            </p:spPr>
            <p:txBody>
              <a:bodyPr/>
              <a:lstStyle/>
              <a:p>
                <a:r>
                  <a:rPr lang="en-IE">
                    <a:noFill/>
                  </a:rPr>
                  <a:t> </a:t>
                </a:r>
              </a:p>
            </p:txBody>
          </p:sp>
        </mc:Fallback>
      </mc:AlternateContent>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226" y="3140968"/>
            <a:ext cx="2710639" cy="182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46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8"/>
            <a:ext cx="9144000" cy="1143000"/>
          </a:xfrm>
        </p:spPr>
        <p:txBody>
          <a:bodyPr>
            <a:normAutofit fontScale="90000"/>
          </a:bodyPr>
          <a:lstStyle/>
          <a:p>
            <a:pPr algn="l"/>
            <a:r>
              <a:rPr lang="en-IE" sz="3600" u="sng" dirty="0" smtClean="0"/>
              <a:t>Exercise </a:t>
            </a:r>
            <a:r>
              <a:rPr lang="en-IE" sz="3600" u="sng" dirty="0" smtClean="0"/>
              <a:t>6d: </a:t>
            </a:r>
            <a:r>
              <a:rPr lang="en-IE" sz="3600" dirty="0"/>
              <a:t>Combining what we </a:t>
            </a:r>
            <a:r>
              <a:rPr lang="en-IE" sz="3600" dirty="0" smtClean="0"/>
              <a:t>know </a:t>
            </a:r>
            <a:r>
              <a:rPr lang="en-IE" sz="3600" dirty="0"/>
              <a:t>about Momentum and connected particles(pulleys</a:t>
            </a:r>
            <a:r>
              <a:rPr lang="en-IE" sz="3600" dirty="0" smtClean="0"/>
              <a:t>)</a:t>
            </a:r>
            <a:endParaRPr lang="en-IE" u="sng"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419872" y="1052736"/>
                <a:ext cx="5724128" cy="5544616"/>
              </a:xfrm>
            </p:spPr>
            <p:txBody>
              <a:bodyPr>
                <a:normAutofit fontScale="92500" lnSpcReduction="10000"/>
              </a:bodyPr>
              <a:lstStyle/>
              <a:p>
                <a14:m>
                  <m:oMath xmlns:m="http://schemas.openxmlformats.org/officeDocument/2006/math">
                    <m:nary>
                      <m:naryPr>
                        <m:chr m:val="∑"/>
                        <m:subHide m:val="on"/>
                        <m:supHide m:val="on"/>
                        <m:ctrlPr>
                          <a:rPr lang="en-IE" i="1" smtClean="0">
                            <a:solidFill>
                              <a:schemeClr val="tx1"/>
                            </a:solidFill>
                            <a:latin typeface="Cambria Math"/>
                          </a:rPr>
                        </m:ctrlPr>
                      </m:naryPr>
                      <m:sub/>
                      <m:sup/>
                      <m:e>
                        <m:r>
                          <a:rPr lang="en-IE" b="0" i="1" smtClean="0">
                            <a:solidFill>
                              <a:schemeClr val="tx1"/>
                            </a:solidFill>
                            <a:latin typeface="Cambria Math"/>
                          </a:rPr>
                          <m:t>𝐹</m:t>
                        </m:r>
                      </m:e>
                    </m:nary>
                    <m:r>
                      <a:rPr lang="en-IE" b="0" i="1" smtClean="0">
                        <a:solidFill>
                          <a:schemeClr val="tx1"/>
                        </a:solidFill>
                        <a:latin typeface="Cambria Math"/>
                      </a:rPr>
                      <m:t>=</m:t>
                    </m:r>
                    <m:r>
                      <a:rPr lang="en-IE" b="0" i="1" smtClean="0">
                        <a:solidFill>
                          <a:schemeClr val="tx1"/>
                        </a:solidFill>
                        <a:latin typeface="Cambria Math"/>
                      </a:rPr>
                      <m:t>𝑚𝑎</m:t>
                    </m:r>
                  </m:oMath>
                </a14:m>
                <a:endParaRPr lang="en-IE" dirty="0" smtClean="0">
                  <a:solidFill>
                    <a:schemeClr val="tx1"/>
                  </a:solidFill>
                </a:endParaRPr>
              </a:p>
              <a:p>
                <a14:m>
                  <m:oMath xmlns:m="http://schemas.openxmlformats.org/officeDocument/2006/math">
                    <m:r>
                      <a:rPr lang="en-IE" b="0" i="1" smtClean="0">
                        <a:latin typeface="Cambria Math"/>
                      </a:rPr>
                      <m:t>5</m:t>
                    </m:r>
                    <m:r>
                      <a:rPr lang="en-IE" b="0" i="1" smtClean="0">
                        <a:latin typeface="Cambria Math"/>
                      </a:rPr>
                      <m:t>𝑔</m:t>
                    </m:r>
                    <m:r>
                      <a:rPr lang="en-IE" b="0" i="1" smtClean="0">
                        <a:latin typeface="Cambria Math"/>
                      </a:rPr>
                      <m:t>−</m:t>
                    </m:r>
                    <m:r>
                      <a:rPr lang="en-IE" b="0" i="1" smtClean="0">
                        <a:latin typeface="Cambria Math"/>
                      </a:rPr>
                      <m:t>𝑇</m:t>
                    </m:r>
                    <m:r>
                      <a:rPr lang="en-IE" i="1">
                        <a:latin typeface="Cambria Math"/>
                      </a:rPr>
                      <m:t>=</m:t>
                    </m:r>
                    <m:r>
                      <a:rPr lang="en-IE" b="0" i="1" smtClean="0">
                        <a:latin typeface="Cambria Math"/>
                      </a:rPr>
                      <m:t>5</m:t>
                    </m:r>
                    <m:r>
                      <a:rPr lang="en-IE" i="1">
                        <a:latin typeface="Cambria Math"/>
                      </a:rPr>
                      <m:t>𝑎</m:t>
                    </m:r>
                  </m:oMath>
                </a14:m>
                <a:r>
                  <a:rPr lang="en-IE" dirty="0" smtClean="0"/>
                  <a:t>  (eq1)</a:t>
                </a:r>
              </a:p>
              <a:p>
                <a14:m>
                  <m:oMath xmlns:m="http://schemas.openxmlformats.org/officeDocument/2006/math">
                    <m:r>
                      <a:rPr lang="en-IE" i="1">
                        <a:latin typeface="Cambria Math"/>
                      </a:rPr>
                      <m:t>𝑇</m:t>
                    </m:r>
                    <m:r>
                      <a:rPr lang="en-IE" b="0" i="1" smtClean="0">
                        <a:latin typeface="Cambria Math"/>
                      </a:rPr>
                      <m:t>−</m:t>
                    </m:r>
                    <m:r>
                      <a:rPr lang="en-IE" b="0" i="1" smtClean="0">
                        <a:latin typeface="Cambria Math"/>
                      </a:rPr>
                      <m:t>𝑔</m:t>
                    </m:r>
                    <m:r>
                      <a:rPr lang="en-IE" i="1">
                        <a:latin typeface="Cambria Math"/>
                      </a:rPr>
                      <m:t>=</m:t>
                    </m:r>
                    <m:r>
                      <a:rPr lang="en-IE" i="1">
                        <a:latin typeface="Cambria Math"/>
                      </a:rPr>
                      <m:t>𝑎</m:t>
                    </m:r>
                  </m:oMath>
                </a14:m>
                <a:r>
                  <a:rPr lang="en-IE" dirty="0" smtClean="0"/>
                  <a:t>  (eq2)</a:t>
                </a:r>
              </a:p>
              <a:p>
                <a14:m>
                  <m:oMath xmlns:m="http://schemas.openxmlformats.org/officeDocument/2006/math">
                    <m:r>
                      <a:rPr lang="en-IE" b="0" i="1" smtClean="0">
                        <a:latin typeface="Cambria Math"/>
                      </a:rPr>
                      <m:t>4</m:t>
                    </m:r>
                    <m:r>
                      <a:rPr lang="en-IE" i="1">
                        <a:latin typeface="Cambria Math"/>
                      </a:rPr>
                      <m:t>𝑔</m:t>
                    </m:r>
                    <m:r>
                      <a:rPr lang="en-IE" b="0" i="1" smtClean="0">
                        <a:latin typeface="Cambria Math"/>
                      </a:rPr>
                      <m:t>=6</m:t>
                    </m:r>
                    <m:r>
                      <a:rPr lang="en-IE" b="0" i="1" smtClean="0">
                        <a:latin typeface="Cambria Math"/>
                      </a:rPr>
                      <m:t>𝑎</m:t>
                    </m:r>
                  </m:oMath>
                </a14:m>
                <a:r>
                  <a:rPr lang="en-IE" dirty="0" smtClean="0"/>
                  <a:t>  (eq1+eq2)</a:t>
                </a:r>
              </a:p>
              <a:p>
                <a14:m>
                  <m:oMath xmlns:m="http://schemas.openxmlformats.org/officeDocument/2006/math">
                    <m:r>
                      <a:rPr lang="en-IE" i="1">
                        <a:latin typeface="Cambria Math"/>
                      </a:rPr>
                      <m:t>𝑎</m:t>
                    </m:r>
                    <m:r>
                      <a:rPr lang="en-IE" b="0" i="1" smtClean="0">
                        <a:latin typeface="Cambria Math"/>
                      </a:rPr>
                      <m:t>=</m:t>
                    </m:r>
                    <m:f>
                      <m:fPr>
                        <m:ctrlPr>
                          <a:rPr lang="en-IE" b="0" i="1" smtClean="0">
                            <a:latin typeface="Cambria Math"/>
                          </a:rPr>
                        </m:ctrlPr>
                      </m:fPr>
                      <m:num>
                        <m:r>
                          <a:rPr lang="en-IE" b="0" i="1" smtClean="0">
                            <a:latin typeface="Cambria Math"/>
                          </a:rPr>
                          <m:t>4</m:t>
                        </m:r>
                        <m:r>
                          <a:rPr lang="en-IE" b="0" i="1" smtClean="0">
                            <a:latin typeface="Cambria Math"/>
                          </a:rPr>
                          <m:t>𝑔</m:t>
                        </m:r>
                      </m:num>
                      <m:den>
                        <m:r>
                          <a:rPr lang="en-IE" b="0" i="1" smtClean="0">
                            <a:latin typeface="Cambria Math"/>
                          </a:rPr>
                          <m:t>6</m:t>
                        </m:r>
                      </m:den>
                    </m:f>
                  </m:oMath>
                </a14:m>
                <a:endParaRPr lang="en-IE" dirty="0"/>
              </a:p>
              <a:p>
                <a:r>
                  <a:rPr lang="en-IE" dirty="0" smtClean="0"/>
                  <a:t>After 1 sec, started from rest so u=0:</a:t>
                </a:r>
              </a:p>
              <a:p>
                <a14:m>
                  <m:oMath xmlns:m="http://schemas.openxmlformats.org/officeDocument/2006/math">
                    <m:r>
                      <a:rPr lang="en-IE" b="0" i="1" smtClean="0">
                        <a:latin typeface="Cambria Math"/>
                      </a:rPr>
                      <m:t>𝑠</m:t>
                    </m:r>
                    <m:r>
                      <a:rPr lang="en-IE" b="0" i="1" smtClean="0">
                        <a:latin typeface="Cambria Math"/>
                      </a:rPr>
                      <m:t>=</m:t>
                    </m:r>
                    <m:r>
                      <a:rPr lang="en-IE" b="0" i="1" smtClean="0">
                        <a:latin typeface="Cambria Math"/>
                      </a:rPr>
                      <m:t>𝑢𝑡</m:t>
                    </m:r>
                    <m:r>
                      <a:rPr lang="en-IE" b="0" i="1" smtClean="0">
                        <a:latin typeface="Cambria Math"/>
                      </a:rPr>
                      <m:t>+</m:t>
                    </m:r>
                    <m:f>
                      <m:fPr>
                        <m:ctrlPr>
                          <a:rPr lang="en-IE" b="0" i="1" smtClean="0">
                            <a:latin typeface="Cambria Math"/>
                          </a:rPr>
                        </m:ctrlPr>
                      </m:fPr>
                      <m:num>
                        <m:r>
                          <a:rPr lang="en-IE" b="0" i="1" smtClean="0">
                            <a:latin typeface="Cambria Math"/>
                          </a:rPr>
                          <m:t>1</m:t>
                        </m:r>
                      </m:num>
                      <m:den>
                        <m:r>
                          <a:rPr lang="en-IE" b="0" i="1" smtClean="0">
                            <a:latin typeface="Cambria Math"/>
                          </a:rPr>
                          <m:t>2</m:t>
                        </m:r>
                      </m:den>
                    </m:f>
                    <m:r>
                      <a:rPr lang="en-IE" b="0" i="1" smtClean="0">
                        <a:latin typeface="Cambria Math"/>
                      </a:rPr>
                      <m:t>𝑎</m:t>
                    </m:r>
                    <m:sSup>
                      <m:sSupPr>
                        <m:ctrlPr>
                          <a:rPr lang="en-IE" b="0" i="1" smtClean="0">
                            <a:latin typeface="Cambria Math"/>
                          </a:rPr>
                        </m:ctrlPr>
                      </m:sSupPr>
                      <m:e>
                        <m:r>
                          <a:rPr lang="en-IE" b="0" i="1" smtClean="0">
                            <a:latin typeface="Cambria Math"/>
                          </a:rPr>
                          <m:t>𝑡</m:t>
                        </m:r>
                      </m:e>
                      <m:sup>
                        <m:r>
                          <a:rPr lang="en-IE" b="0" i="1" smtClean="0">
                            <a:latin typeface="Cambria Math"/>
                          </a:rPr>
                          <m:t>2</m:t>
                        </m:r>
                      </m:sup>
                    </m:sSup>
                  </m:oMath>
                </a14:m>
                <a:endParaRPr lang="en-IE" dirty="0" smtClean="0"/>
              </a:p>
              <a:p>
                <a14:m>
                  <m:oMath xmlns:m="http://schemas.openxmlformats.org/officeDocument/2006/math">
                    <m:r>
                      <a:rPr lang="en-IE" i="1">
                        <a:latin typeface="Cambria Math"/>
                      </a:rPr>
                      <m:t>𝑠</m:t>
                    </m:r>
                    <m:r>
                      <a:rPr lang="en-IE" i="1">
                        <a:latin typeface="Cambria Math"/>
                      </a:rPr>
                      <m:t>=</m:t>
                    </m:r>
                    <m:f>
                      <m:fPr>
                        <m:ctrlPr>
                          <a:rPr lang="en-IE" i="1">
                            <a:latin typeface="Cambria Math"/>
                          </a:rPr>
                        </m:ctrlPr>
                      </m:fPr>
                      <m:num>
                        <m:r>
                          <a:rPr lang="en-IE" i="1">
                            <a:latin typeface="Cambria Math"/>
                          </a:rPr>
                          <m:t>1</m:t>
                        </m:r>
                      </m:num>
                      <m:den>
                        <m:r>
                          <a:rPr lang="en-IE" i="1">
                            <a:latin typeface="Cambria Math"/>
                          </a:rPr>
                          <m:t>2</m:t>
                        </m:r>
                      </m:den>
                    </m:f>
                    <m:d>
                      <m:dPr>
                        <m:ctrlPr>
                          <a:rPr lang="en-IE" b="0" i="1" smtClean="0">
                            <a:latin typeface="Cambria Math"/>
                          </a:rPr>
                        </m:ctrlPr>
                      </m:dPr>
                      <m:e>
                        <m:f>
                          <m:fPr>
                            <m:ctrlPr>
                              <a:rPr lang="en-IE" b="0" i="1" smtClean="0">
                                <a:latin typeface="Cambria Math"/>
                              </a:rPr>
                            </m:ctrlPr>
                          </m:fPr>
                          <m:num>
                            <m:r>
                              <a:rPr lang="en-IE" b="0" i="1" smtClean="0">
                                <a:latin typeface="Cambria Math"/>
                              </a:rPr>
                              <m:t>4</m:t>
                            </m:r>
                            <m:r>
                              <a:rPr lang="en-IE" b="0" i="1" smtClean="0">
                                <a:latin typeface="Cambria Math"/>
                              </a:rPr>
                              <m:t>𝑔</m:t>
                            </m:r>
                          </m:num>
                          <m:den>
                            <m:r>
                              <a:rPr lang="en-IE" b="0" i="1" smtClean="0">
                                <a:latin typeface="Cambria Math"/>
                              </a:rPr>
                              <m:t>6</m:t>
                            </m:r>
                          </m:den>
                        </m:f>
                      </m:e>
                    </m:d>
                    <m:sSup>
                      <m:sSupPr>
                        <m:ctrlPr>
                          <a:rPr lang="en-IE" i="1">
                            <a:latin typeface="Cambria Math"/>
                          </a:rPr>
                        </m:ctrlPr>
                      </m:sSupPr>
                      <m:e>
                        <m:r>
                          <a:rPr lang="en-IE" b="0" i="1" smtClean="0">
                            <a:latin typeface="Cambria Math"/>
                          </a:rPr>
                          <m:t>(1)</m:t>
                        </m:r>
                      </m:e>
                      <m:sup>
                        <m:r>
                          <a:rPr lang="en-IE" i="1">
                            <a:latin typeface="Cambria Math"/>
                          </a:rPr>
                          <m:t>2</m:t>
                        </m:r>
                      </m:sup>
                    </m:sSup>
                    <m:r>
                      <a:rPr lang="en-IE" b="0" i="1" smtClean="0">
                        <a:latin typeface="Cambria Math"/>
                      </a:rPr>
                      <m:t>=</m:t>
                    </m:r>
                    <m:f>
                      <m:fPr>
                        <m:ctrlPr>
                          <a:rPr lang="en-IE" b="0" i="1" smtClean="0">
                            <a:latin typeface="Cambria Math"/>
                          </a:rPr>
                        </m:ctrlPr>
                      </m:fPr>
                      <m:num>
                        <m:r>
                          <a:rPr lang="en-IE" b="0" i="1" smtClean="0">
                            <a:latin typeface="Cambria Math"/>
                          </a:rPr>
                          <m:t>𝑔</m:t>
                        </m:r>
                      </m:num>
                      <m:den>
                        <m:r>
                          <a:rPr lang="en-IE" b="0" i="1" smtClean="0">
                            <a:latin typeface="Cambria Math"/>
                          </a:rPr>
                          <m:t>3</m:t>
                        </m:r>
                      </m:den>
                    </m:f>
                  </m:oMath>
                </a14:m>
                <a:r>
                  <a:rPr lang="en-IE" dirty="0" smtClean="0"/>
                  <a:t> m</a:t>
                </a:r>
                <a:endParaRPr lang="en-IE" dirty="0"/>
              </a:p>
              <a:p>
                <a:endParaRPr lang="en-IE"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419872" y="1052736"/>
                <a:ext cx="5724128" cy="5544616"/>
              </a:xfrm>
              <a:blipFill rotWithShape="1">
                <a:blip r:embed="rId2"/>
                <a:stretch>
                  <a:fillRect l="-2130"/>
                </a:stretch>
              </a:blipFill>
            </p:spPr>
            <p:txBody>
              <a:bodyPr/>
              <a:lstStyle/>
              <a:p>
                <a:r>
                  <a:rPr lang="en-IE">
                    <a:noFill/>
                  </a:rPr>
                  <a:t> </a:t>
                </a:r>
              </a:p>
            </p:txBody>
          </p:sp>
        </mc:Fallback>
      </mc:AlternateContent>
      <p:sp>
        <p:nvSpPr>
          <p:cNvPr id="5" name="Oval 4"/>
          <p:cNvSpPr/>
          <p:nvPr/>
        </p:nvSpPr>
        <p:spPr>
          <a:xfrm>
            <a:off x="1115616" y="1268760"/>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251520" y="1268760"/>
            <a:ext cx="359394" cy="369332"/>
          </a:xfrm>
          <a:prstGeom prst="rect">
            <a:avLst/>
          </a:prstGeom>
          <a:noFill/>
        </p:spPr>
        <p:txBody>
          <a:bodyPr wrap="none" rtlCol="0">
            <a:spAutoFit/>
          </a:bodyPr>
          <a:lstStyle/>
          <a:p>
            <a:r>
              <a:rPr lang="en-IE" dirty="0" smtClean="0"/>
              <a:t>1.</a:t>
            </a:r>
            <a:endParaRPr lang="en-IE" dirty="0"/>
          </a:p>
        </p:txBody>
      </p:sp>
      <p:sp>
        <p:nvSpPr>
          <p:cNvPr id="7" name="Rectangle 6"/>
          <p:cNvSpPr/>
          <p:nvPr/>
        </p:nvSpPr>
        <p:spPr>
          <a:xfrm>
            <a:off x="863265" y="3643033"/>
            <a:ext cx="50470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E" dirty="0" smtClean="0"/>
              <a:t>5</a:t>
            </a:r>
            <a:endParaRPr lang="en-IE" dirty="0"/>
          </a:p>
        </p:txBody>
      </p:sp>
      <p:sp>
        <p:nvSpPr>
          <p:cNvPr id="9" name="Rectangle 8"/>
          <p:cNvSpPr/>
          <p:nvPr/>
        </p:nvSpPr>
        <p:spPr>
          <a:xfrm>
            <a:off x="1475656" y="3774230"/>
            <a:ext cx="504702" cy="4310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E" dirty="0" smtClean="0"/>
              <a:t>1</a:t>
            </a:r>
            <a:endParaRPr lang="en-IE" dirty="0"/>
          </a:p>
        </p:txBody>
      </p:sp>
      <p:cxnSp>
        <p:nvCxnSpPr>
          <p:cNvPr id="10" name="Straight Connector 9"/>
          <p:cNvCxnSpPr>
            <a:stCxn id="5" idx="2"/>
            <a:endCxn id="7" idx="0"/>
          </p:cNvCxnSpPr>
          <p:nvPr/>
        </p:nvCxnSpPr>
        <p:spPr>
          <a:xfrm>
            <a:off x="1115616" y="1592796"/>
            <a:ext cx="0" cy="2050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63688" y="1578941"/>
            <a:ext cx="0" cy="2050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p:cNvCxnSpPr>
          <p:nvPr/>
        </p:nvCxnSpPr>
        <p:spPr>
          <a:xfrm>
            <a:off x="1115616" y="4219097"/>
            <a:ext cx="0" cy="506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15522" y="4219097"/>
            <a:ext cx="0" cy="506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115616" y="3174891"/>
            <a:ext cx="0" cy="45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747522" y="3315940"/>
            <a:ext cx="16166" cy="47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p:cNvSpPr txBox="1"/>
              <p:nvPr/>
            </p:nvSpPr>
            <p:spPr>
              <a:xfrm>
                <a:off x="854839" y="4719234"/>
                <a:ext cx="57579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E" sz="2400" b="0" i="0" smtClean="0">
                          <a:latin typeface="Cambria Math"/>
                        </a:rPr>
                        <m:t>5</m:t>
                      </m:r>
                      <m:r>
                        <m:rPr>
                          <m:sty m:val="p"/>
                        </m:rPr>
                        <a:rPr lang="en-IE" sz="2400" b="0" i="0" smtClean="0">
                          <a:latin typeface="Cambria Math"/>
                        </a:rPr>
                        <m:t>g</m:t>
                      </m:r>
                    </m:oMath>
                  </m:oMathPara>
                </a14:m>
                <a:endParaRPr lang="en-IE" sz="2400" dirty="0"/>
              </a:p>
            </p:txBody>
          </p:sp>
        </mc:Choice>
        <mc:Fallback>
          <p:sp>
            <p:nvSpPr>
              <p:cNvPr id="20" name="TextBox 19"/>
              <p:cNvSpPr txBox="1">
                <a:spLocks noRot="1" noChangeAspect="1" noMove="1" noResize="1" noEditPoints="1" noAdjustHandles="1" noChangeArrowheads="1" noChangeShapeType="1" noTextEdit="1"/>
              </p:cNvSpPr>
              <p:nvPr/>
            </p:nvSpPr>
            <p:spPr>
              <a:xfrm>
                <a:off x="854839" y="4719234"/>
                <a:ext cx="575799" cy="461665"/>
              </a:xfrm>
              <a:prstGeom prst="rect">
                <a:avLst/>
              </a:prstGeom>
              <a:blipFill rotWithShape="1">
                <a:blip r:embed="rId3"/>
                <a:stretch>
                  <a:fillRect l="-2105" r="-4211" b="-17105"/>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1565550" y="4725144"/>
                <a:ext cx="40588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g</m:t>
                      </m:r>
                    </m:oMath>
                  </m:oMathPara>
                </a14:m>
                <a:endParaRPr lang="en-IE" sz="2400" dirty="0"/>
              </a:p>
            </p:txBody>
          </p:sp>
        </mc:Choice>
        <mc:Fallback>
          <p:sp>
            <p:nvSpPr>
              <p:cNvPr id="22" name="TextBox 21"/>
              <p:cNvSpPr txBox="1">
                <a:spLocks noRot="1" noChangeAspect="1" noMove="1" noResize="1" noEditPoints="1" noAdjustHandles="1" noChangeArrowheads="1" noChangeShapeType="1" noTextEdit="1"/>
              </p:cNvSpPr>
              <p:nvPr/>
            </p:nvSpPr>
            <p:spPr>
              <a:xfrm>
                <a:off x="1565550" y="4725144"/>
                <a:ext cx="405880" cy="461665"/>
              </a:xfrm>
              <a:prstGeom prst="rect">
                <a:avLst/>
              </a:prstGeom>
              <a:blipFill rotWithShape="1">
                <a:blip r:embed="rId4"/>
                <a:stretch>
                  <a:fillRect b="-9211"/>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667330" y="3039343"/>
                <a:ext cx="43633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T</m:t>
                      </m:r>
                    </m:oMath>
                  </m:oMathPara>
                </a14:m>
                <a:endParaRPr lang="en-IE" sz="2400" dirty="0"/>
              </a:p>
            </p:txBody>
          </p:sp>
        </mc:Choice>
        <mc:Fallback>
          <p:sp>
            <p:nvSpPr>
              <p:cNvPr id="23" name="TextBox 22"/>
              <p:cNvSpPr txBox="1">
                <a:spLocks noRot="1" noChangeAspect="1" noMove="1" noResize="1" noEditPoints="1" noAdjustHandles="1" noChangeArrowheads="1" noChangeShapeType="1" noTextEdit="1"/>
              </p:cNvSpPr>
              <p:nvPr/>
            </p:nvSpPr>
            <p:spPr>
              <a:xfrm>
                <a:off x="667330" y="3039343"/>
                <a:ext cx="436337" cy="461665"/>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1779854" y="3036375"/>
                <a:ext cx="43633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T</m:t>
                      </m:r>
                    </m:oMath>
                  </m:oMathPara>
                </a14:m>
                <a:endParaRPr lang="en-IE" sz="2400" dirty="0"/>
              </a:p>
            </p:txBody>
          </p:sp>
        </mc:Choice>
        <mc:Fallback>
          <p:sp>
            <p:nvSpPr>
              <p:cNvPr id="24" name="TextBox 23"/>
              <p:cNvSpPr txBox="1">
                <a:spLocks noRot="1" noChangeAspect="1" noMove="1" noResize="1" noEditPoints="1" noAdjustHandles="1" noChangeArrowheads="1" noChangeShapeType="1" noTextEdit="1"/>
              </p:cNvSpPr>
              <p:nvPr/>
            </p:nvSpPr>
            <p:spPr>
              <a:xfrm>
                <a:off x="1779854" y="3036375"/>
                <a:ext cx="436337" cy="461665"/>
              </a:xfrm>
              <a:prstGeom prst="rect">
                <a:avLst/>
              </a:prstGeom>
              <a:blipFill rotWithShape="1">
                <a:blip r:embed="rId6"/>
                <a:stretch>
                  <a:fillRect/>
                </a:stretch>
              </a:blipFill>
            </p:spPr>
            <p:txBody>
              <a:bodyPr/>
              <a:lstStyle/>
              <a:p>
                <a:r>
                  <a:rPr lang="en-IE">
                    <a:noFill/>
                  </a:rPr>
                  <a:t> </a:t>
                </a:r>
              </a:p>
            </p:txBody>
          </p:sp>
        </mc:Fallback>
      </mc:AlternateContent>
      <p:cxnSp>
        <p:nvCxnSpPr>
          <p:cNvPr id="25" name="Straight Arrow Connector 24"/>
          <p:cNvCxnSpPr/>
          <p:nvPr/>
        </p:nvCxnSpPr>
        <p:spPr>
          <a:xfrm>
            <a:off x="251520" y="3789040"/>
            <a:ext cx="0" cy="936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51520" y="3931065"/>
            <a:ext cx="0" cy="6342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Rectangle 27"/>
              <p:cNvSpPr/>
              <p:nvPr/>
            </p:nvSpPr>
            <p:spPr>
              <a:xfrm>
                <a:off x="57742" y="4603093"/>
                <a:ext cx="4042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a</m:t>
                      </m:r>
                    </m:oMath>
                  </m:oMathPara>
                </a14:m>
                <a:endParaRPr lang="en-IE" sz="2400" dirty="0"/>
              </a:p>
            </p:txBody>
          </p:sp>
        </mc:Choice>
        <mc:Fallback>
          <p:sp>
            <p:nvSpPr>
              <p:cNvPr id="28" name="Rectangle 27"/>
              <p:cNvSpPr>
                <a:spLocks noRot="1" noChangeAspect="1" noMove="1" noResize="1" noEditPoints="1" noAdjustHandles="1" noChangeArrowheads="1" noChangeShapeType="1" noTextEdit="1"/>
              </p:cNvSpPr>
              <p:nvPr/>
            </p:nvSpPr>
            <p:spPr>
              <a:xfrm>
                <a:off x="57742" y="4603093"/>
                <a:ext cx="404277" cy="461665"/>
              </a:xfrm>
              <a:prstGeom prst="rect">
                <a:avLst/>
              </a:prstGeom>
              <a:blipFill rotWithShape="1">
                <a:blip r:embed="rId7"/>
                <a:stretch>
                  <a:fillRect/>
                </a:stretch>
              </a:blipFill>
            </p:spPr>
            <p:txBody>
              <a:bodyPr/>
              <a:lstStyle/>
              <a:p>
                <a:r>
                  <a:rPr lang="en-IE">
                    <a:noFill/>
                  </a:rPr>
                  <a:t> </a:t>
                </a:r>
              </a:p>
            </p:txBody>
          </p:sp>
        </mc:Fallback>
      </mc:AlternateContent>
      <p:cxnSp>
        <p:nvCxnSpPr>
          <p:cNvPr id="30" name="Straight Arrow Connector 29"/>
          <p:cNvCxnSpPr/>
          <p:nvPr/>
        </p:nvCxnSpPr>
        <p:spPr>
          <a:xfrm flipV="1">
            <a:off x="2409969" y="2780929"/>
            <a:ext cx="0" cy="7200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Rectangle 30"/>
              <p:cNvSpPr/>
              <p:nvPr/>
            </p:nvSpPr>
            <p:spPr>
              <a:xfrm>
                <a:off x="2195736" y="3543399"/>
                <a:ext cx="4042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a</m:t>
                      </m:r>
                    </m:oMath>
                  </m:oMathPara>
                </a14:m>
                <a:endParaRPr lang="en-IE" sz="2400" dirty="0"/>
              </a:p>
            </p:txBody>
          </p:sp>
        </mc:Choice>
        <mc:Fallback>
          <p:sp>
            <p:nvSpPr>
              <p:cNvPr id="31" name="Rectangle 30"/>
              <p:cNvSpPr>
                <a:spLocks noRot="1" noChangeAspect="1" noMove="1" noResize="1" noEditPoints="1" noAdjustHandles="1" noChangeArrowheads="1" noChangeShapeType="1" noTextEdit="1"/>
              </p:cNvSpPr>
              <p:nvPr/>
            </p:nvSpPr>
            <p:spPr>
              <a:xfrm>
                <a:off x="2195736" y="3543399"/>
                <a:ext cx="404277" cy="461665"/>
              </a:xfrm>
              <a:prstGeom prst="rect">
                <a:avLst/>
              </a:prstGeom>
              <a:blipFill rotWithShape="1">
                <a:blip r:embed="rId8"/>
                <a:stretch>
                  <a:fillRect/>
                </a:stretch>
              </a:blipFill>
            </p:spPr>
            <p:txBody>
              <a:bodyPr/>
              <a:lstStyle/>
              <a:p>
                <a:r>
                  <a:rPr lang="en-IE">
                    <a:noFill/>
                  </a:rPr>
                  <a:t> </a:t>
                </a:r>
              </a:p>
            </p:txBody>
          </p:sp>
        </mc:Fallback>
      </mc:AlternateContent>
      <p:cxnSp>
        <p:nvCxnSpPr>
          <p:cNvPr id="38" name="Straight Arrow Connector 37"/>
          <p:cNvCxnSpPr/>
          <p:nvPr/>
        </p:nvCxnSpPr>
        <p:spPr>
          <a:xfrm flipV="1">
            <a:off x="2411760" y="2933329"/>
            <a:ext cx="0" cy="7200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07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28610" y="16737"/>
            <a:ext cx="7416824" cy="435496"/>
          </a:xfrm>
        </p:spPr>
        <p:txBody>
          <a:bodyPr>
            <a:normAutofit fontScale="90000"/>
          </a:bodyPr>
          <a:lstStyle/>
          <a:p>
            <a:r>
              <a:rPr lang="en-IE" dirty="0" smtClean="0">
                <a:hlinkClick r:id="rId2"/>
              </a:rPr>
              <a:t>Work</a:t>
            </a:r>
            <a:endParaRPr lang="en-IE"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79512" y="836712"/>
                <a:ext cx="8507288" cy="5289451"/>
              </a:xfrm>
            </p:spPr>
            <p:txBody>
              <a:bodyPr>
                <a:normAutofit fontScale="92500" lnSpcReduction="20000"/>
              </a:bodyPr>
              <a:lstStyle/>
              <a:p>
                <a:r>
                  <a:rPr lang="en-IE" dirty="0" smtClean="0"/>
                  <a:t>How do we calculate work?</a:t>
                </a:r>
              </a:p>
              <a:p>
                <a14:m>
                  <m:oMath xmlns:m="http://schemas.openxmlformats.org/officeDocument/2006/math">
                    <m:r>
                      <a:rPr lang="en-IE" b="0" i="1" smtClean="0">
                        <a:solidFill>
                          <a:srgbClr val="FF0000"/>
                        </a:solidFill>
                        <a:latin typeface="Cambria Math"/>
                      </a:rPr>
                      <m:t>𝑊</m:t>
                    </m:r>
                    <m:r>
                      <a:rPr lang="en-IE" b="0" i="1" smtClean="0">
                        <a:solidFill>
                          <a:srgbClr val="FF0000"/>
                        </a:solidFill>
                        <a:latin typeface="Cambria Math"/>
                      </a:rPr>
                      <m:t>=</m:t>
                    </m:r>
                    <m:r>
                      <a:rPr lang="en-IE" b="0" i="1" smtClean="0">
                        <a:solidFill>
                          <a:srgbClr val="FF0000"/>
                        </a:solidFill>
                        <a:latin typeface="Cambria Math"/>
                      </a:rPr>
                      <m:t>𝐹</m:t>
                    </m:r>
                    <m:r>
                      <a:rPr lang="en-IE" b="0" i="1" smtClean="0">
                        <a:solidFill>
                          <a:srgbClr val="FF0000"/>
                        </a:solidFill>
                        <a:latin typeface="Cambria Math"/>
                      </a:rPr>
                      <m:t>.</m:t>
                    </m:r>
                    <m:r>
                      <a:rPr lang="en-IE" b="0" i="1" smtClean="0">
                        <a:solidFill>
                          <a:srgbClr val="FF0000"/>
                        </a:solidFill>
                        <a:latin typeface="Cambria Math"/>
                      </a:rPr>
                      <m:t>𝑠</m:t>
                    </m:r>
                  </m:oMath>
                </a14:m>
                <a:endParaRPr lang="en-IE" dirty="0" smtClean="0">
                  <a:solidFill>
                    <a:srgbClr val="FF0000"/>
                  </a:solidFill>
                </a:endParaRPr>
              </a:p>
              <a:p>
                <a:endParaRPr lang="en-IE" dirty="0" smtClean="0"/>
              </a:p>
              <a:p>
                <a:endParaRPr lang="en-IE" dirty="0"/>
              </a:p>
              <a:p>
                <a:endParaRPr lang="en-IE" dirty="0" smtClean="0"/>
              </a:p>
              <a:p>
                <a:endParaRPr lang="en-IE" dirty="0"/>
              </a:p>
              <a:p>
                <a:endParaRPr lang="en-IE" dirty="0" smtClean="0"/>
              </a:p>
              <a:p>
                <a:endParaRPr lang="en-IE" dirty="0"/>
              </a:p>
              <a:p>
                <a:r>
                  <a:rPr lang="en-IE" dirty="0" smtClean="0">
                    <a:solidFill>
                      <a:srgbClr val="FF0000"/>
                    </a:solidFill>
                  </a:rPr>
                  <a:t>Note: F is the Force in the direction of Movement</a:t>
                </a:r>
              </a:p>
              <a:p>
                <a:r>
                  <a:rPr lang="en-IE" dirty="0" smtClean="0"/>
                  <a:t>What are the units for work?</a:t>
                </a:r>
              </a:p>
              <a:p>
                <a:r>
                  <a:rPr lang="en-IE" dirty="0" smtClean="0">
                    <a:solidFill>
                      <a:srgbClr val="FF0000"/>
                    </a:solidFill>
                  </a:rPr>
                  <a:t>Joules, J</a:t>
                </a:r>
                <a:endParaRPr lang="en-IE" dirty="0" smtClean="0"/>
              </a:p>
              <a:p>
                <a:endParaRPr lang="en-IE" dirty="0">
                  <a:solidFill>
                    <a:srgbClr val="FF0000"/>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79512" y="836712"/>
                <a:ext cx="8507288" cy="5289451"/>
              </a:xfrm>
              <a:blipFill rotWithShape="1">
                <a:blip r:embed="rId3"/>
                <a:stretch>
                  <a:fillRect l="-1433" t="-2995" b="-576"/>
                </a:stretch>
              </a:blipFill>
            </p:spPr>
            <p:txBody>
              <a:bodyPr/>
              <a:lstStyle/>
              <a:p>
                <a:r>
                  <a:rPr lang="en-IE">
                    <a:noFill/>
                  </a:rPr>
                  <a:t> </a:t>
                </a:r>
              </a:p>
            </p:txBody>
          </p:sp>
        </mc:Fallback>
      </mc:AlternateContent>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38" y="2132856"/>
            <a:ext cx="59721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11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8"/>
            <a:ext cx="9144000" cy="1143000"/>
          </a:xfrm>
        </p:spPr>
        <p:txBody>
          <a:bodyPr>
            <a:noAutofit/>
          </a:bodyPr>
          <a:lstStyle/>
          <a:p>
            <a:pPr algn="l"/>
            <a:r>
              <a:rPr lang="en-IE" sz="2400" u="sng" dirty="0" smtClean="0"/>
              <a:t>Exercise </a:t>
            </a:r>
            <a:r>
              <a:rPr lang="en-IE" sz="2400" u="sng" dirty="0" smtClean="0"/>
              <a:t>6d: </a:t>
            </a:r>
            <a:r>
              <a:rPr lang="en-IE" sz="2400" dirty="0" smtClean="0"/>
              <a:t>Part B: We need to redo our equations of motion but first of all we need to apply the conservation of momentum as the system will slow down once the additional mass it added.</a:t>
            </a:r>
            <a:endParaRPr lang="en-IE" sz="3200" u="sng" dirty="0"/>
          </a:p>
        </p:txBody>
      </p:sp>
      <p:sp>
        <p:nvSpPr>
          <p:cNvPr id="5" name="Oval 4"/>
          <p:cNvSpPr/>
          <p:nvPr/>
        </p:nvSpPr>
        <p:spPr>
          <a:xfrm>
            <a:off x="1115616" y="1268760"/>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251520" y="1268760"/>
            <a:ext cx="359394" cy="369332"/>
          </a:xfrm>
          <a:prstGeom prst="rect">
            <a:avLst/>
          </a:prstGeom>
          <a:noFill/>
        </p:spPr>
        <p:txBody>
          <a:bodyPr wrap="none" rtlCol="0">
            <a:spAutoFit/>
          </a:bodyPr>
          <a:lstStyle/>
          <a:p>
            <a:r>
              <a:rPr lang="en-IE" dirty="0" smtClean="0"/>
              <a:t>1.</a:t>
            </a:r>
            <a:endParaRPr lang="en-IE" dirty="0"/>
          </a:p>
        </p:txBody>
      </p:sp>
      <p:sp>
        <p:nvSpPr>
          <p:cNvPr id="7" name="Rectangle 6"/>
          <p:cNvSpPr/>
          <p:nvPr/>
        </p:nvSpPr>
        <p:spPr>
          <a:xfrm>
            <a:off x="863265" y="3643033"/>
            <a:ext cx="50470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E" dirty="0" smtClean="0"/>
              <a:t>5</a:t>
            </a:r>
            <a:endParaRPr lang="en-IE" dirty="0"/>
          </a:p>
        </p:txBody>
      </p:sp>
      <p:sp>
        <p:nvSpPr>
          <p:cNvPr id="9" name="Rectangle 8"/>
          <p:cNvSpPr/>
          <p:nvPr/>
        </p:nvSpPr>
        <p:spPr>
          <a:xfrm>
            <a:off x="1475656" y="3774230"/>
            <a:ext cx="504702" cy="4310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E" dirty="0" smtClean="0"/>
              <a:t>1</a:t>
            </a:r>
            <a:endParaRPr lang="en-IE" dirty="0"/>
          </a:p>
        </p:txBody>
      </p:sp>
      <p:cxnSp>
        <p:nvCxnSpPr>
          <p:cNvPr id="10" name="Straight Connector 9"/>
          <p:cNvCxnSpPr>
            <a:stCxn id="5" idx="2"/>
            <a:endCxn id="7" idx="0"/>
          </p:cNvCxnSpPr>
          <p:nvPr/>
        </p:nvCxnSpPr>
        <p:spPr>
          <a:xfrm>
            <a:off x="1115616" y="1592796"/>
            <a:ext cx="0" cy="2050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63688" y="1578941"/>
            <a:ext cx="0" cy="2050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p:cNvCxnSpPr>
          <p:nvPr/>
        </p:nvCxnSpPr>
        <p:spPr>
          <a:xfrm>
            <a:off x="1115616" y="4219097"/>
            <a:ext cx="0" cy="506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15522" y="4653136"/>
            <a:ext cx="0" cy="506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115616" y="3174891"/>
            <a:ext cx="0" cy="45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747522" y="3315940"/>
            <a:ext cx="16166" cy="47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p:cNvSpPr txBox="1"/>
              <p:nvPr/>
            </p:nvSpPr>
            <p:spPr>
              <a:xfrm>
                <a:off x="854839" y="4719234"/>
                <a:ext cx="57579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E" sz="2400" b="0" i="0" smtClean="0">
                          <a:latin typeface="Cambria Math"/>
                        </a:rPr>
                        <m:t>5</m:t>
                      </m:r>
                      <m:r>
                        <m:rPr>
                          <m:sty m:val="p"/>
                        </m:rPr>
                        <a:rPr lang="en-IE" sz="2400" b="0" i="0" smtClean="0">
                          <a:latin typeface="Cambria Math"/>
                        </a:rPr>
                        <m:t>g</m:t>
                      </m:r>
                    </m:oMath>
                  </m:oMathPara>
                </a14:m>
                <a:endParaRPr lang="en-IE" sz="2400" dirty="0"/>
              </a:p>
            </p:txBody>
          </p:sp>
        </mc:Choice>
        <mc:Fallback>
          <p:sp>
            <p:nvSpPr>
              <p:cNvPr id="20" name="TextBox 19"/>
              <p:cNvSpPr txBox="1">
                <a:spLocks noRot="1" noChangeAspect="1" noMove="1" noResize="1" noEditPoints="1" noAdjustHandles="1" noChangeArrowheads="1" noChangeShapeType="1" noTextEdit="1"/>
              </p:cNvSpPr>
              <p:nvPr/>
            </p:nvSpPr>
            <p:spPr>
              <a:xfrm>
                <a:off x="854839" y="4719234"/>
                <a:ext cx="575799" cy="461665"/>
              </a:xfrm>
              <a:prstGeom prst="rect">
                <a:avLst/>
              </a:prstGeom>
              <a:blipFill rotWithShape="1">
                <a:blip r:embed="rId2"/>
                <a:stretch>
                  <a:fillRect l="-2105" r="-4211" b="-17105"/>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1552665" y="5186809"/>
                <a:ext cx="57579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E" sz="2400" b="0" i="0" smtClean="0">
                          <a:latin typeface="Cambria Math"/>
                        </a:rPr>
                        <m:t>3</m:t>
                      </m:r>
                      <m:r>
                        <m:rPr>
                          <m:sty m:val="p"/>
                        </m:rPr>
                        <a:rPr lang="en-IE" sz="2400" b="0" i="0" smtClean="0">
                          <a:latin typeface="Cambria Math"/>
                        </a:rPr>
                        <m:t>g</m:t>
                      </m:r>
                    </m:oMath>
                  </m:oMathPara>
                </a14:m>
                <a:endParaRPr lang="en-IE" sz="2400" dirty="0"/>
              </a:p>
            </p:txBody>
          </p:sp>
        </mc:Choice>
        <mc:Fallback>
          <p:sp>
            <p:nvSpPr>
              <p:cNvPr id="22" name="TextBox 21"/>
              <p:cNvSpPr txBox="1">
                <a:spLocks noRot="1" noChangeAspect="1" noMove="1" noResize="1" noEditPoints="1" noAdjustHandles="1" noChangeArrowheads="1" noChangeShapeType="1" noTextEdit="1"/>
              </p:cNvSpPr>
              <p:nvPr/>
            </p:nvSpPr>
            <p:spPr>
              <a:xfrm>
                <a:off x="1552665" y="5186809"/>
                <a:ext cx="575799" cy="461665"/>
              </a:xfrm>
              <a:prstGeom prst="rect">
                <a:avLst/>
              </a:prstGeom>
              <a:blipFill rotWithShape="1">
                <a:blip r:embed="rId3"/>
                <a:stretch>
                  <a:fillRect l="-2128" r="-3191" b="-15789"/>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667330" y="3039343"/>
                <a:ext cx="43633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T</m:t>
                      </m:r>
                    </m:oMath>
                  </m:oMathPara>
                </a14:m>
                <a:endParaRPr lang="en-IE" sz="2400" dirty="0"/>
              </a:p>
            </p:txBody>
          </p:sp>
        </mc:Choice>
        <mc:Fallback>
          <p:sp>
            <p:nvSpPr>
              <p:cNvPr id="23" name="TextBox 22"/>
              <p:cNvSpPr txBox="1">
                <a:spLocks noRot="1" noChangeAspect="1" noMove="1" noResize="1" noEditPoints="1" noAdjustHandles="1" noChangeArrowheads="1" noChangeShapeType="1" noTextEdit="1"/>
              </p:cNvSpPr>
              <p:nvPr/>
            </p:nvSpPr>
            <p:spPr>
              <a:xfrm>
                <a:off x="667330" y="3039343"/>
                <a:ext cx="436337" cy="461665"/>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1779854" y="3036375"/>
                <a:ext cx="43633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T</m:t>
                      </m:r>
                    </m:oMath>
                  </m:oMathPara>
                </a14:m>
                <a:endParaRPr lang="en-IE" sz="2400" dirty="0"/>
              </a:p>
            </p:txBody>
          </p:sp>
        </mc:Choice>
        <mc:Fallback>
          <p:sp>
            <p:nvSpPr>
              <p:cNvPr id="24" name="TextBox 23"/>
              <p:cNvSpPr txBox="1">
                <a:spLocks noRot="1" noChangeAspect="1" noMove="1" noResize="1" noEditPoints="1" noAdjustHandles="1" noChangeArrowheads="1" noChangeShapeType="1" noTextEdit="1"/>
              </p:cNvSpPr>
              <p:nvPr/>
            </p:nvSpPr>
            <p:spPr>
              <a:xfrm>
                <a:off x="1779854" y="3036375"/>
                <a:ext cx="436337" cy="461665"/>
              </a:xfrm>
              <a:prstGeom prst="rect">
                <a:avLst/>
              </a:prstGeom>
              <a:blipFill rotWithShape="1">
                <a:blip r:embed="rId5"/>
                <a:stretch>
                  <a:fillRect/>
                </a:stretch>
              </a:blipFill>
            </p:spPr>
            <p:txBody>
              <a:bodyPr/>
              <a:lstStyle/>
              <a:p>
                <a:r>
                  <a:rPr lang="en-IE">
                    <a:noFill/>
                  </a:rPr>
                  <a:t> </a:t>
                </a:r>
              </a:p>
            </p:txBody>
          </p:sp>
        </mc:Fallback>
      </mc:AlternateContent>
      <p:cxnSp>
        <p:nvCxnSpPr>
          <p:cNvPr id="25" name="Straight Arrow Connector 24"/>
          <p:cNvCxnSpPr/>
          <p:nvPr/>
        </p:nvCxnSpPr>
        <p:spPr>
          <a:xfrm>
            <a:off x="251520" y="3789040"/>
            <a:ext cx="0" cy="936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51520" y="3931065"/>
            <a:ext cx="0" cy="6342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Rectangle 27"/>
              <p:cNvSpPr/>
              <p:nvPr/>
            </p:nvSpPr>
            <p:spPr>
              <a:xfrm>
                <a:off x="57742" y="4603093"/>
                <a:ext cx="4042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a</m:t>
                      </m:r>
                    </m:oMath>
                  </m:oMathPara>
                </a14:m>
                <a:endParaRPr lang="en-IE" sz="2400" dirty="0"/>
              </a:p>
            </p:txBody>
          </p:sp>
        </mc:Choice>
        <mc:Fallback>
          <p:sp>
            <p:nvSpPr>
              <p:cNvPr id="28" name="Rectangle 27"/>
              <p:cNvSpPr>
                <a:spLocks noRot="1" noChangeAspect="1" noMove="1" noResize="1" noEditPoints="1" noAdjustHandles="1" noChangeArrowheads="1" noChangeShapeType="1" noTextEdit="1"/>
              </p:cNvSpPr>
              <p:nvPr/>
            </p:nvSpPr>
            <p:spPr>
              <a:xfrm>
                <a:off x="57742" y="4603093"/>
                <a:ext cx="404277" cy="461665"/>
              </a:xfrm>
              <a:prstGeom prst="rect">
                <a:avLst/>
              </a:prstGeom>
              <a:blipFill rotWithShape="1">
                <a:blip r:embed="rId6"/>
                <a:stretch>
                  <a:fillRect/>
                </a:stretch>
              </a:blipFill>
            </p:spPr>
            <p:txBody>
              <a:bodyPr/>
              <a:lstStyle/>
              <a:p>
                <a:r>
                  <a:rPr lang="en-IE">
                    <a:noFill/>
                  </a:rPr>
                  <a:t> </a:t>
                </a:r>
              </a:p>
            </p:txBody>
          </p:sp>
        </mc:Fallback>
      </mc:AlternateContent>
      <p:cxnSp>
        <p:nvCxnSpPr>
          <p:cNvPr id="30" name="Straight Arrow Connector 29"/>
          <p:cNvCxnSpPr/>
          <p:nvPr/>
        </p:nvCxnSpPr>
        <p:spPr>
          <a:xfrm flipV="1">
            <a:off x="2409969" y="2780929"/>
            <a:ext cx="0" cy="7200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Rectangle 30"/>
              <p:cNvSpPr/>
              <p:nvPr/>
            </p:nvSpPr>
            <p:spPr>
              <a:xfrm>
                <a:off x="2195736" y="3543399"/>
                <a:ext cx="4042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a</m:t>
                      </m:r>
                    </m:oMath>
                  </m:oMathPara>
                </a14:m>
                <a:endParaRPr lang="en-IE" sz="2400" dirty="0"/>
              </a:p>
            </p:txBody>
          </p:sp>
        </mc:Choice>
        <mc:Fallback>
          <p:sp>
            <p:nvSpPr>
              <p:cNvPr id="31" name="Rectangle 30"/>
              <p:cNvSpPr>
                <a:spLocks noRot="1" noChangeAspect="1" noMove="1" noResize="1" noEditPoints="1" noAdjustHandles="1" noChangeArrowheads="1" noChangeShapeType="1" noTextEdit="1"/>
              </p:cNvSpPr>
              <p:nvPr/>
            </p:nvSpPr>
            <p:spPr>
              <a:xfrm>
                <a:off x="2195736" y="3543399"/>
                <a:ext cx="404277" cy="461665"/>
              </a:xfrm>
              <a:prstGeom prst="rect">
                <a:avLst/>
              </a:prstGeom>
              <a:blipFill rotWithShape="1">
                <a:blip r:embed="rId7"/>
                <a:stretch>
                  <a:fillRect/>
                </a:stretch>
              </a:blipFill>
            </p:spPr>
            <p:txBody>
              <a:bodyPr/>
              <a:lstStyle/>
              <a:p>
                <a:r>
                  <a:rPr lang="en-IE">
                    <a:noFill/>
                  </a:rPr>
                  <a:t> </a:t>
                </a:r>
              </a:p>
            </p:txBody>
          </p:sp>
        </mc:Fallback>
      </mc:AlternateContent>
      <p:cxnSp>
        <p:nvCxnSpPr>
          <p:cNvPr id="38" name="Straight Arrow Connector 37"/>
          <p:cNvCxnSpPr/>
          <p:nvPr/>
        </p:nvCxnSpPr>
        <p:spPr>
          <a:xfrm flipV="1">
            <a:off x="2411760" y="2933329"/>
            <a:ext cx="0" cy="7200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475656" y="4205241"/>
            <a:ext cx="504702" cy="4310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E" dirty="0"/>
              <a:t>2</a:t>
            </a:r>
            <a:endParaRPr lang="en-IE" dirty="0"/>
          </a:p>
        </p:txBody>
      </p:sp>
      <mc:AlternateContent xmlns:mc="http://schemas.openxmlformats.org/markup-compatibility/2006">
        <mc:Choice xmlns:a14="http://schemas.microsoft.com/office/drawing/2010/main" Requires="a14">
          <p:sp>
            <p:nvSpPr>
              <p:cNvPr id="29" name="Content Placeholder 2"/>
              <p:cNvSpPr txBox="1">
                <a:spLocks/>
              </p:cNvSpPr>
              <p:nvPr/>
            </p:nvSpPr>
            <p:spPr>
              <a:xfrm>
                <a:off x="2771800" y="1212230"/>
                <a:ext cx="6372200" cy="564577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IE" dirty="0" smtClean="0"/>
                  <a:t>Need v after 1 second for the original system:</a:t>
                </a:r>
              </a:p>
              <a:p>
                <a14:m>
                  <m:oMath xmlns:m="http://schemas.openxmlformats.org/officeDocument/2006/math">
                    <m:r>
                      <a:rPr lang="en-IE" b="0" i="1" smtClean="0">
                        <a:latin typeface="Cambria Math"/>
                      </a:rPr>
                      <m:t>𝑣</m:t>
                    </m:r>
                    <m:r>
                      <a:rPr lang="en-IE" b="0" i="1" smtClean="0">
                        <a:latin typeface="Cambria Math"/>
                      </a:rPr>
                      <m:t>=</m:t>
                    </m:r>
                    <m:r>
                      <a:rPr lang="en-IE" b="0" i="1" smtClean="0">
                        <a:latin typeface="Cambria Math"/>
                      </a:rPr>
                      <m:t>𝑢</m:t>
                    </m:r>
                    <m:r>
                      <a:rPr lang="en-IE" b="0" i="1" smtClean="0">
                        <a:latin typeface="Cambria Math"/>
                      </a:rPr>
                      <m:t>+</m:t>
                    </m:r>
                    <m:r>
                      <a:rPr lang="en-IE" b="0" i="1" smtClean="0">
                        <a:latin typeface="Cambria Math"/>
                      </a:rPr>
                      <m:t>𝑎𝑡</m:t>
                    </m:r>
                    <m:r>
                      <a:rPr lang="en-IE" b="0" i="1" smtClean="0">
                        <a:latin typeface="Cambria Math"/>
                      </a:rPr>
                      <m:t>=0+</m:t>
                    </m:r>
                    <m:f>
                      <m:fPr>
                        <m:ctrlPr>
                          <a:rPr lang="en-IE" i="1">
                            <a:latin typeface="Cambria Math"/>
                          </a:rPr>
                        </m:ctrlPr>
                      </m:fPr>
                      <m:num>
                        <m:r>
                          <a:rPr lang="en-IE" i="1">
                            <a:latin typeface="Cambria Math"/>
                          </a:rPr>
                          <m:t>4</m:t>
                        </m:r>
                        <m:r>
                          <a:rPr lang="en-IE" i="1">
                            <a:latin typeface="Cambria Math"/>
                          </a:rPr>
                          <m:t>𝑔</m:t>
                        </m:r>
                      </m:num>
                      <m:den>
                        <m:r>
                          <a:rPr lang="en-IE" i="1">
                            <a:latin typeface="Cambria Math"/>
                          </a:rPr>
                          <m:t>6</m:t>
                        </m:r>
                      </m:den>
                    </m:f>
                    <m:d>
                      <m:dPr>
                        <m:ctrlPr>
                          <a:rPr lang="en-IE" b="0" i="0" smtClean="0">
                            <a:latin typeface="Cambria Math"/>
                          </a:rPr>
                        </m:ctrlPr>
                      </m:dPr>
                      <m:e>
                        <m:r>
                          <a:rPr lang="en-IE" b="0" i="0" smtClean="0">
                            <a:latin typeface="Cambria Math"/>
                          </a:rPr>
                          <m:t>1</m:t>
                        </m:r>
                      </m:e>
                    </m:d>
                    <m:r>
                      <a:rPr lang="en-IE" b="0" i="0" smtClean="0">
                        <a:latin typeface="Cambria Math"/>
                      </a:rPr>
                      <m:t>=</m:t>
                    </m:r>
                    <m:f>
                      <m:fPr>
                        <m:ctrlPr>
                          <a:rPr lang="en-IE" i="1">
                            <a:latin typeface="Cambria Math"/>
                          </a:rPr>
                        </m:ctrlPr>
                      </m:fPr>
                      <m:num>
                        <m:r>
                          <a:rPr lang="en-IE" b="0" i="1" smtClean="0">
                            <a:latin typeface="Cambria Math"/>
                          </a:rPr>
                          <m:t>2</m:t>
                        </m:r>
                        <m:r>
                          <a:rPr lang="en-IE" i="1">
                            <a:latin typeface="Cambria Math"/>
                          </a:rPr>
                          <m:t>𝑔</m:t>
                        </m:r>
                      </m:num>
                      <m:den>
                        <m:r>
                          <a:rPr lang="en-IE" b="0" i="1" smtClean="0">
                            <a:latin typeface="Cambria Math"/>
                          </a:rPr>
                          <m:t>3</m:t>
                        </m:r>
                      </m:den>
                    </m:f>
                  </m:oMath>
                </a14:m>
                <a:endParaRPr lang="en-IE" dirty="0" smtClean="0"/>
              </a:p>
              <a:p>
                <a14:m>
                  <m:oMath xmlns:m="http://schemas.openxmlformats.org/officeDocument/2006/math">
                    <m:sSub>
                      <m:sSubPr>
                        <m:ctrlPr>
                          <a:rPr lang="en-IE" i="1">
                            <a:latin typeface="Cambria Math"/>
                          </a:rPr>
                        </m:ctrlPr>
                      </m:sSubPr>
                      <m:e>
                        <m:r>
                          <a:rPr lang="en-IE" i="1">
                            <a:latin typeface="Cambria Math"/>
                          </a:rPr>
                          <m:t>𝑃</m:t>
                        </m:r>
                      </m:e>
                      <m:sub>
                        <m:r>
                          <a:rPr lang="en-IE" i="1">
                            <a:latin typeface="Cambria Math"/>
                          </a:rPr>
                          <m:t>𝐼𝑛𝑖𝑡𝑖𝑎𝑙</m:t>
                        </m:r>
                      </m:sub>
                    </m:sSub>
                    <m:r>
                      <a:rPr lang="en-IE" i="1">
                        <a:latin typeface="Cambria Math"/>
                      </a:rPr>
                      <m:t>=</m:t>
                    </m:r>
                    <m:sSub>
                      <m:sSubPr>
                        <m:ctrlPr>
                          <a:rPr lang="en-IE" i="1">
                            <a:latin typeface="Cambria Math"/>
                          </a:rPr>
                        </m:ctrlPr>
                      </m:sSubPr>
                      <m:e>
                        <m:r>
                          <a:rPr lang="en-IE" i="1">
                            <a:latin typeface="Cambria Math"/>
                          </a:rPr>
                          <m:t>𝑃</m:t>
                        </m:r>
                      </m:e>
                      <m:sub>
                        <m:r>
                          <a:rPr lang="en-IE" i="1">
                            <a:latin typeface="Cambria Math"/>
                          </a:rPr>
                          <m:t>𝑓𝑖𝑛𝑎𝑙</m:t>
                        </m:r>
                      </m:sub>
                    </m:sSub>
                  </m:oMath>
                </a14:m>
                <a:endParaRPr lang="en-IE" dirty="0" smtClean="0"/>
              </a:p>
              <a:p>
                <a14:m>
                  <m:oMath xmlns:m="http://schemas.openxmlformats.org/officeDocument/2006/math">
                    <m:sSub>
                      <m:sSubPr>
                        <m:ctrlPr>
                          <a:rPr lang="en-IE" i="1">
                            <a:latin typeface="Cambria Math"/>
                          </a:rPr>
                        </m:ctrlPr>
                      </m:sSubPr>
                      <m:e>
                        <m:sSub>
                          <m:sSubPr>
                            <m:ctrlPr>
                              <a:rPr lang="en-IE" b="0" i="1" smtClean="0">
                                <a:latin typeface="Cambria Math"/>
                              </a:rPr>
                            </m:ctrlPr>
                          </m:sSubPr>
                          <m:e>
                            <m:r>
                              <a:rPr lang="en-IE" i="1">
                                <a:latin typeface="Cambria Math"/>
                              </a:rPr>
                              <m:t>𝑚</m:t>
                            </m:r>
                          </m:e>
                          <m:sub>
                            <m:r>
                              <a:rPr lang="en-IE" b="0" i="1" smtClean="0">
                                <a:latin typeface="Cambria Math"/>
                              </a:rPr>
                              <m:t>𝑖𝑛𝑖𝑡𝑖𝑎𝑙</m:t>
                            </m:r>
                          </m:sub>
                        </m:sSub>
                        <m:r>
                          <a:rPr lang="en-IE" b="0" i="1" smtClean="0">
                            <a:latin typeface="Cambria Math"/>
                          </a:rPr>
                          <m:t>𝑣</m:t>
                        </m:r>
                      </m:e>
                      <m:sub>
                        <m:r>
                          <a:rPr lang="en-IE" i="1">
                            <a:latin typeface="Cambria Math"/>
                          </a:rPr>
                          <m:t>𝐼𝑛𝑖𝑡𝑖𝑎𝑙</m:t>
                        </m:r>
                      </m:sub>
                    </m:sSub>
                    <m:r>
                      <a:rPr lang="en-IE" b="0" i="1" smtClean="0">
                        <a:latin typeface="Cambria Math"/>
                      </a:rPr>
                      <m:t>=</m:t>
                    </m:r>
                    <m:sSub>
                      <m:sSubPr>
                        <m:ctrlPr>
                          <a:rPr lang="en-IE" i="1">
                            <a:latin typeface="Cambria Math"/>
                          </a:rPr>
                        </m:ctrlPr>
                      </m:sSubPr>
                      <m:e>
                        <m:sSub>
                          <m:sSubPr>
                            <m:ctrlPr>
                              <a:rPr lang="en-IE" i="1" smtClean="0">
                                <a:latin typeface="Cambria Math"/>
                              </a:rPr>
                            </m:ctrlPr>
                          </m:sSubPr>
                          <m:e>
                            <m:r>
                              <a:rPr lang="en-IE" i="1">
                                <a:latin typeface="Cambria Math"/>
                              </a:rPr>
                              <m:t>𝑚</m:t>
                            </m:r>
                            <m:r>
                              <a:rPr lang="en-IE" b="0" i="1" smtClean="0">
                                <a:latin typeface="Cambria Math"/>
                              </a:rPr>
                              <m:t>𝑓</m:t>
                            </m:r>
                          </m:e>
                          <m:sub>
                            <m:r>
                              <a:rPr lang="en-IE" i="1">
                                <a:latin typeface="Cambria Math"/>
                              </a:rPr>
                              <m:t>𝑖𝑛</m:t>
                            </m:r>
                            <m:r>
                              <a:rPr lang="en-IE" b="0" i="1" smtClean="0">
                                <a:latin typeface="Cambria Math"/>
                              </a:rPr>
                              <m:t>𝑎𝑙</m:t>
                            </m:r>
                          </m:sub>
                        </m:sSub>
                        <m:r>
                          <a:rPr lang="en-IE" i="1">
                            <a:latin typeface="Cambria Math"/>
                          </a:rPr>
                          <m:t>𝑣</m:t>
                        </m:r>
                      </m:e>
                      <m:sub>
                        <m:r>
                          <a:rPr lang="en-IE" b="0" i="1" smtClean="0">
                            <a:latin typeface="Cambria Math"/>
                          </a:rPr>
                          <m:t>𝑓</m:t>
                        </m:r>
                        <m:r>
                          <a:rPr lang="en-IE" i="1">
                            <a:latin typeface="Cambria Math"/>
                          </a:rPr>
                          <m:t>𝑖</m:t>
                        </m:r>
                        <m:r>
                          <a:rPr lang="en-IE" b="0" i="1" smtClean="0">
                            <a:latin typeface="Cambria Math"/>
                          </a:rPr>
                          <m:t>𝑛</m:t>
                        </m:r>
                        <m:r>
                          <a:rPr lang="en-IE" i="1">
                            <a:latin typeface="Cambria Math"/>
                          </a:rPr>
                          <m:t>𝑎𝑙</m:t>
                        </m:r>
                      </m:sub>
                    </m:sSub>
                  </m:oMath>
                </a14:m>
                <a:endParaRPr lang="en-IE" dirty="0" smtClean="0"/>
              </a:p>
              <a:p>
                <a14:m>
                  <m:oMath xmlns:m="http://schemas.openxmlformats.org/officeDocument/2006/math">
                    <m:d>
                      <m:dPr>
                        <m:ctrlPr>
                          <a:rPr lang="en-IE" b="0" i="1" smtClean="0">
                            <a:latin typeface="Cambria Math"/>
                          </a:rPr>
                        </m:ctrlPr>
                      </m:dPr>
                      <m:e>
                        <m:r>
                          <a:rPr lang="en-IE" b="0" i="1" smtClean="0">
                            <a:latin typeface="Cambria Math"/>
                          </a:rPr>
                          <m:t>6</m:t>
                        </m:r>
                      </m:e>
                    </m:d>
                    <m:f>
                      <m:fPr>
                        <m:ctrlPr>
                          <a:rPr lang="en-IE" i="1">
                            <a:latin typeface="Cambria Math"/>
                          </a:rPr>
                        </m:ctrlPr>
                      </m:fPr>
                      <m:num>
                        <m:r>
                          <a:rPr lang="en-IE" b="0" i="1" smtClean="0">
                            <a:latin typeface="Cambria Math"/>
                          </a:rPr>
                          <m:t>2</m:t>
                        </m:r>
                        <m:r>
                          <a:rPr lang="en-IE" i="1">
                            <a:latin typeface="Cambria Math"/>
                          </a:rPr>
                          <m:t>𝑔</m:t>
                        </m:r>
                      </m:num>
                      <m:den>
                        <m:r>
                          <a:rPr lang="en-IE" b="0" i="1" smtClean="0">
                            <a:latin typeface="Cambria Math"/>
                          </a:rPr>
                          <m:t>3</m:t>
                        </m:r>
                      </m:den>
                    </m:f>
                    <m:r>
                      <a:rPr lang="en-IE" b="0" i="1" smtClean="0">
                        <a:latin typeface="Cambria Math"/>
                      </a:rPr>
                      <m:t>=</m:t>
                    </m:r>
                    <m:d>
                      <m:dPr>
                        <m:ctrlPr>
                          <a:rPr lang="en-IE" b="0" i="1" smtClean="0">
                            <a:latin typeface="Cambria Math"/>
                          </a:rPr>
                        </m:ctrlPr>
                      </m:dPr>
                      <m:e>
                        <m:r>
                          <a:rPr lang="en-IE" b="0" i="1" smtClean="0">
                            <a:latin typeface="Cambria Math"/>
                          </a:rPr>
                          <m:t>8</m:t>
                        </m:r>
                      </m:e>
                    </m:d>
                    <m:r>
                      <a:rPr lang="en-IE" b="0" i="1" smtClean="0">
                        <a:latin typeface="Cambria Math"/>
                      </a:rPr>
                      <m:t>𝑣</m:t>
                    </m:r>
                  </m:oMath>
                </a14:m>
                <a:endParaRPr lang="en-IE" dirty="0" smtClean="0"/>
              </a:p>
              <a:p>
                <a14:m>
                  <m:oMath xmlns:m="http://schemas.openxmlformats.org/officeDocument/2006/math">
                    <m:r>
                      <a:rPr lang="en-IE" b="0" i="1" smtClean="0">
                        <a:latin typeface="Cambria Math"/>
                      </a:rPr>
                      <m:t>𝑣</m:t>
                    </m:r>
                    <m:r>
                      <a:rPr lang="en-IE" b="0" i="1" smtClean="0">
                        <a:latin typeface="Cambria Math"/>
                      </a:rPr>
                      <m:t>=</m:t>
                    </m:r>
                    <m:f>
                      <m:fPr>
                        <m:ctrlPr>
                          <a:rPr lang="en-IE" b="0" i="1" smtClean="0">
                            <a:latin typeface="Cambria Math"/>
                          </a:rPr>
                        </m:ctrlPr>
                      </m:fPr>
                      <m:num>
                        <m:r>
                          <a:rPr lang="en-IE" b="0" i="1" smtClean="0">
                            <a:latin typeface="Cambria Math"/>
                          </a:rPr>
                          <m:t>𝑔</m:t>
                        </m:r>
                      </m:num>
                      <m:den>
                        <m:r>
                          <a:rPr lang="en-IE" b="0" i="1" smtClean="0">
                            <a:latin typeface="Cambria Math"/>
                          </a:rPr>
                          <m:t>4</m:t>
                        </m:r>
                      </m:den>
                    </m:f>
                  </m:oMath>
                </a14:m>
                <a:endParaRPr lang="en-IE" dirty="0" smtClean="0"/>
              </a:p>
              <a:p>
                <a:r>
                  <a:rPr lang="en-IE" dirty="0" smtClean="0"/>
                  <a:t>This is the initial velocity of our new system:</a:t>
                </a:r>
              </a:p>
              <a:p>
                <a:endParaRPr lang="en-IE" dirty="0" smtClean="0"/>
              </a:p>
              <a:p>
                <a:endParaRPr lang="en-IE" dirty="0"/>
              </a:p>
            </p:txBody>
          </p:sp>
        </mc:Choice>
        <mc:Fallback>
          <p:sp>
            <p:nvSpPr>
              <p:cNvPr id="29" name="Content Placeholder 2"/>
              <p:cNvSpPr txBox="1">
                <a:spLocks noRot="1" noChangeAspect="1" noMove="1" noResize="1" noEditPoints="1" noAdjustHandles="1" noChangeArrowheads="1" noChangeShapeType="1" noTextEdit="1"/>
              </p:cNvSpPr>
              <p:nvPr/>
            </p:nvSpPr>
            <p:spPr>
              <a:xfrm>
                <a:off x="2771800" y="1212230"/>
                <a:ext cx="6372200" cy="5645770"/>
              </a:xfrm>
              <a:prstGeom prst="rect">
                <a:avLst/>
              </a:prstGeom>
              <a:blipFill rotWithShape="1">
                <a:blip r:embed="rId8"/>
                <a:stretch>
                  <a:fillRect l="-2010" t="-1296" r="-1914" b="-540"/>
                </a:stretch>
              </a:blipFill>
            </p:spPr>
            <p:txBody>
              <a:bodyPr/>
              <a:lstStyle/>
              <a:p>
                <a:r>
                  <a:rPr lang="en-IE">
                    <a:noFill/>
                  </a:rPr>
                  <a:t> </a:t>
                </a:r>
              </a:p>
            </p:txBody>
          </p:sp>
        </mc:Fallback>
      </mc:AlternateContent>
    </p:spTree>
    <p:extLst>
      <p:ext uri="{BB962C8B-B14F-4D97-AF65-F5344CB8AC3E}">
        <p14:creationId xmlns:p14="http://schemas.microsoft.com/office/powerpoint/2010/main" val="74097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8"/>
            <a:ext cx="9144000" cy="1143000"/>
          </a:xfrm>
        </p:spPr>
        <p:txBody>
          <a:bodyPr>
            <a:normAutofit fontScale="90000"/>
          </a:bodyPr>
          <a:lstStyle/>
          <a:p>
            <a:pPr algn="l"/>
            <a:r>
              <a:rPr lang="en-IE" sz="3600" u="sng" dirty="0" smtClean="0"/>
              <a:t>Exercise </a:t>
            </a:r>
            <a:r>
              <a:rPr lang="en-IE" sz="3600" u="sng" dirty="0" smtClean="0"/>
              <a:t>6d: </a:t>
            </a:r>
            <a:r>
              <a:rPr lang="en-IE" sz="3600" dirty="0"/>
              <a:t>Combining what we </a:t>
            </a:r>
            <a:r>
              <a:rPr lang="en-IE" sz="3600" dirty="0" smtClean="0"/>
              <a:t>know </a:t>
            </a:r>
            <a:r>
              <a:rPr lang="en-IE" sz="3600" dirty="0"/>
              <a:t>about Momentum and connected particles(pulleys</a:t>
            </a:r>
            <a:r>
              <a:rPr lang="en-IE" sz="3600" dirty="0" smtClean="0"/>
              <a:t>)</a:t>
            </a:r>
            <a:endParaRPr lang="en-IE" u="sng"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419872" y="1052736"/>
                <a:ext cx="5724128" cy="5544616"/>
              </a:xfrm>
            </p:spPr>
            <p:txBody>
              <a:bodyPr>
                <a:normAutofit fontScale="92500" lnSpcReduction="10000"/>
              </a:bodyPr>
              <a:lstStyle/>
              <a:p>
                <a14:m>
                  <m:oMath xmlns:m="http://schemas.openxmlformats.org/officeDocument/2006/math">
                    <m:nary>
                      <m:naryPr>
                        <m:chr m:val="∑"/>
                        <m:subHide m:val="on"/>
                        <m:supHide m:val="on"/>
                        <m:ctrlPr>
                          <a:rPr lang="en-IE" i="1" smtClean="0">
                            <a:solidFill>
                              <a:schemeClr val="tx1"/>
                            </a:solidFill>
                            <a:latin typeface="Cambria Math"/>
                          </a:rPr>
                        </m:ctrlPr>
                      </m:naryPr>
                      <m:sub/>
                      <m:sup/>
                      <m:e>
                        <m:r>
                          <a:rPr lang="en-IE" b="0" i="1" smtClean="0">
                            <a:solidFill>
                              <a:schemeClr val="tx1"/>
                            </a:solidFill>
                            <a:latin typeface="Cambria Math"/>
                          </a:rPr>
                          <m:t>𝐹</m:t>
                        </m:r>
                      </m:e>
                    </m:nary>
                    <m:r>
                      <a:rPr lang="en-IE" b="0" i="1" smtClean="0">
                        <a:solidFill>
                          <a:schemeClr val="tx1"/>
                        </a:solidFill>
                        <a:latin typeface="Cambria Math"/>
                      </a:rPr>
                      <m:t>=</m:t>
                    </m:r>
                    <m:r>
                      <a:rPr lang="en-IE" b="0" i="1" smtClean="0">
                        <a:solidFill>
                          <a:schemeClr val="tx1"/>
                        </a:solidFill>
                        <a:latin typeface="Cambria Math"/>
                      </a:rPr>
                      <m:t>𝑚𝑎</m:t>
                    </m:r>
                  </m:oMath>
                </a14:m>
                <a:endParaRPr lang="en-IE" dirty="0" smtClean="0">
                  <a:solidFill>
                    <a:schemeClr val="tx1"/>
                  </a:solidFill>
                </a:endParaRPr>
              </a:p>
              <a:p>
                <a14:m>
                  <m:oMath xmlns:m="http://schemas.openxmlformats.org/officeDocument/2006/math">
                    <m:r>
                      <a:rPr lang="en-IE" b="0" i="1" smtClean="0">
                        <a:latin typeface="Cambria Math"/>
                      </a:rPr>
                      <m:t>5</m:t>
                    </m:r>
                    <m:r>
                      <a:rPr lang="en-IE" b="0" i="1" smtClean="0">
                        <a:latin typeface="Cambria Math"/>
                      </a:rPr>
                      <m:t>𝑔</m:t>
                    </m:r>
                    <m:r>
                      <a:rPr lang="en-IE" b="0" i="1" smtClean="0">
                        <a:latin typeface="Cambria Math"/>
                      </a:rPr>
                      <m:t>−</m:t>
                    </m:r>
                    <m:r>
                      <a:rPr lang="en-IE" b="0" i="1" smtClean="0">
                        <a:latin typeface="Cambria Math"/>
                      </a:rPr>
                      <m:t>𝑇</m:t>
                    </m:r>
                    <m:r>
                      <a:rPr lang="en-IE" i="1">
                        <a:latin typeface="Cambria Math"/>
                      </a:rPr>
                      <m:t>=</m:t>
                    </m:r>
                    <m:r>
                      <a:rPr lang="en-IE" b="0" i="1" smtClean="0">
                        <a:latin typeface="Cambria Math"/>
                      </a:rPr>
                      <m:t>5</m:t>
                    </m:r>
                    <m:r>
                      <a:rPr lang="en-IE" i="1">
                        <a:latin typeface="Cambria Math"/>
                      </a:rPr>
                      <m:t>𝑎</m:t>
                    </m:r>
                  </m:oMath>
                </a14:m>
                <a:r>
                  <a:rPr lang="en-IE" dirty="0" smtClean="0"/>
                  <a:t>  (eq1)</a:t>
                </a:r>
              </a:p>
              <a:p>
                <a14:m>
                  <m:oMath xmlns:m="http://schemas.openxmlformats.org/officeDocument/2006/math">
                    <m:r>
                      <a:rPr lang="en-IE" i="1">
                        <a:latin typeface="Cambria Math"/>
                      </a:rPr>
                      <m:t>𝑇</m:t>
                    </m:r>
                    <m:r>
                      <a:rPr lang="en-IE" b="0" i="1" smtClean="0">
                        <a:latin typeface="Cambria Math"/>
                      </a:rPr>
                      <m:t>−3</m:t>
                    </m:r>
                    <m:r>
                      <a:rPr lang="en-IE" b="0" i="1" smtClean="0">
                        <a:latin typeface="Cambria Math"/>
                      </a:rPr>
                      <m:t>𝑔</m:t>
                    </m:r>
                    <m:r>
                      <a:rPr lang="en-IE" i="1">
                        <a:latin typeface="Cambria Math"/>
                      </a:rPr>
                      <m:t>=</m:t>
                    </m:r>
                    <m:r>
                      <a:rPr lang="en-IE" b="0" i="1" smtClean="0">
                        <a:latin typeface="Cambria Math"/>
                      </a:rPr>
                      <m:t>3</m:t>
                    </m:r>
                    <m:r>
                      <a:rPr lang="en-IE" i="1">
                        <a:latin typeface="Cambria Math"/>
                      </a:rPr>
                      <m:t>𝑎</m:t>
                    </m:r>
                  </m:oMath>
                </a14:m>
                <a:r>
                  <a:rPr lang="en-IE" dirty="0" smtClean="0"/>
                  <a:t>  (eq2)</a:t>
                </a:r>
              </a:p>
              <a:p>
                <a14:m>
                  <m:oMath xmlns:m="http://schemas.openxmlformats.org/officeDocument/2006/math">
                    <m:r>
                      <a:rPr lang="en-IE" b="0" i="1" smtClean="0">
                        <a:latin typeface="Cambria Math"/>
                      </a:rPr>
                      <m:t>2</m:t>
                    </m:r>
                    <m:r>
                      <a:rPr lang="en-IE" i="1">
                        <a:latin typeface="Cambria Math"/>
                      </a:rPr>
                      <m:t>𝑔</m:t>
                    </m:r>
                    <m:r>
                      <a:rPr lang="en-IE" b="0" i="1" smtClean="0">
                        <a:latin typeface="Cambria Math"/>
                      </a:rPr>
                      <m:t>=8</m:t>
                    </m:r>
                    <m:r>
                      <a:rPr lang="en-IE" b="0" i="1" smtClean="0">
                        <a:latin typeface="Cambria Math"/>
                      </a:rPr>
                      <m:t>𝑎</m:t>
                    </m:r>
                  </m:oMath>
                </a14:m>
                <a:r>
                  <a:rPr lang="en-IE" dirty="0" smtClean="0"/>
                  <a:t>  (eq1+eq2)</a:t>
                </a:r>
              </a:p>
              <a:p>
                <a14:m>
                  <m:oMath xmlns:m="http://schemas.openxmlformats.org/officeDocument/2006/math">
                    <m:r>
                      <a:rPr lang="en-IE" i="1">
                        <a:latin typeface="Cambria Math"/>
                      </a:rPr>
                      <m:t>𝑎</m:t>
                    </m:r>
                    <m:r>
                      <a:rPr lang="en-IE" b="0" i="1" smtClean="0">
                        <a:latin typeface="Cambria Math"/>
                      </a:rPr>
                      <m:t>=</m:t>
                    </m:r>
                    <m:f>
                      <m:fPr>
                        <m:ctrlPr>
                          <a:rPr lang="en-IE" b="0" i="1" smtClean="0">
                            <a:latin typeface="Cambria Math"/>
                          </a:rPr>
                        </m:ctrlPr>
                      </m:fPr>
                      <m:num>
                        <m:r>
                          <a:rPr lang="en-IE" b="0" i="1" smtClean="0">
                            <a:latin typeface="Cambria Math"/>
                          </a:rPr>
                          <m:t>𝑔</m:t>
                        </m:r>
                      </m:num>
                      <m:den>
                        <m:r>
                          <a:rPr lang="en-IE" b="0" i="1" smtClean="0">
                            <a:latin typeface="Cambria Math"/>
                          </a:rPr>
                          <m:t>4</m:t>
                        </m:r>
                      </m:den>
                    </m:f>
                  </m:oMath>
                </a14:m>
                <a:endParaRPr lang="en-IE" dirty="0"/>
              </a:p>
              <a:p>
                <a:r>
                  <a:rPr lang="en-IE" dirty="0" smtClean="0"/>
                  <a:t>After 2  sec, so a further second, t=1 started from rest so </a:t>
                </a:r>
                <a14:m>
                  <m:oMath xmlns:m="http://schemas.openxmlformats.org/officeDocument/2006/math">
                    <m:r>
                      <m:rPr>
                        <m:sty m:val="p"/>
                      </m:rPr>
                      <a:rPr lang="en-IE" b="0" i="0" smtClean="0">
                        <a:latin typeface="Cambria Math"/>
                      </a:rPr>
                      <m:t>u</m:t>
                    </m:r>
                    <m:r>
                      <a:rPr lang="en-IE" i="1">
                        <a:latin typeface="Cambria Math"/>
                      </a:rPr>
                      <m:t>=</m:t>
                    </m:r>
                    <m:f>
                      <m:fPr>
                        <m:ctrlPr>
                          <a:rPr lang="en-IE" i="1">
                            <a:latin typeface="Cambria Math"/>
                          </a:rPr>
                        </m:ctrlPr>
                      </m:fPr>
                      <m:num>
                        <m:r>
                          <a:rPr lang="en-IE" i="1">
                            <a:latin typeface="Cambria Math"/>
                          </a:rPr>
                          <m:t>𝑔</m:t>
                        </m:r>
                      </m:num>
                      <m:den>
                        <m:r>
                          <a:rPr lang="en-IE" i="1">
                            <a:latin typeface="Cambria Math"/>
                          </a:rPr>
                          <m:t>4</m:t>
                        </m:r>
                      </m:den>
                    </m:f>
                    <m:r>
                      <a:rPr lang="en-IE" i="1">
                        <a:latin typeface="Cambria Math"/>
                      </a:rPr>
                      <m:t> </m:t>
                    </m:r>
                  </m:oMath>
                </a14:m>
                <a:r>
                  <a:rPr lang="en-IE" dirty="0" smtClean="0"/>
                  <a:t>:</a:t>
                </a:r>
              </a:p>
              <a:p>
                <a14:m>
                  <m:oMath xmlns:m="http://schemas.openxmlformats.org/officeDocument/2006/math">
                    <m:r>
                      <a:rPr lang="en-IE" b="0" i="1" smtClean="0">
                        <a:latin typeface="Cambria Math"/>
                      </a:rPr>
                      <m:t>𝑠</m:t>
                    </m:r>
                    <m:r>
                      <a:rPr lang="en-IE" b="0" i="1" smtClean="0">
                        <a:latin typeface="Cambria Math"/>
                      </a:rPr>
                      <m:t>=</m:t>
                    </m:r>
                    <m:r>
                      <a:rPr lang="en-IE" b="0" i="1" smtClean="0">
                        <a:latin typeface="Cambria Math"/>
                      </a:rPr>
                      <m:t>𝑢𝑡</m:t>
                    </m:r>
                    <m:r>
                      <a:rPr lang="en-IE" b="0" i="1" smtClean="0">
                        <a:latin typeface="Cambria Math"/>
                      </a:rPr>
                      <m:t>+</m:t>
                    </m:r>
                    <m:f>
                      <m:fPr>
                        <m:ctrlPr>
                          <a:rPr lang="en-IE" b="0" i="1" smtClean="0">
                            <a:latin typeface="Cambria Math"/>
                          </a:rPr>
                        </m:ctrlPr>
                      </m:fPr>
                      <m:num>
                        <m:r>
                          <a:rPr lang="en-IE" b="0" i="1" smtClean="0">
                            <a:latin typeface="Cambria Math"/>
                          </a:rPr>
                          <m:t>1</m:t>
                        </m:r>
                      </m:num>
                      <m:den>
                        <m:r>
                          <a:rPr lang="en-IE" b="0" i="1" smtClean="0">
                            <a:latin typeface="Cambria Math"/>
                          </a:rPr>
                          <m:t>2</m:t>
                        </m:r>
                      </m:den>
                    </m:f>
                    <m:r>
                      <a:rPr lang="en-IE" b="0" i="1" smtClean="0">
                        <a:latin typeface="Cambria Math"/>
                      </a:rPr>
                      <m:t>𝑎</m:t>
                    </m:r>
                    <m:sSup>
                      <m:sSupPr>
                        <m:ctrlPr>
                          <a:rPr lang="en-IE" b="0" i="1" smtClean="0">
                            <a:latin typeface="Cambria Math"/>
                          </a:rPr>
                        </m:ctrlPr>
                      </m:sSupPr>
                      <m:e>
                        <m:r>
                          <a:rPr lang="en-IE" b="0" i="1" smtClean="0">
                            <a:latin typeface="Cambria Math"/>
                          </a:rPr>
                          <m:t>𝑡</m:t>
                        </m:r>
                      </m:e>
                      <m:sup>
                        <m:r>
                          <a:rPr lang="en-IE" b="0" i="1" smtClean="0">
                            <a:latin typeface="Cambria Math"/>
                          </a:rPr>
                          <m:t>2</m:t>
                        </m:r>
                      </m:sup>
                    </m:sSup>
                  </m:oMath>
                </a14:m>
                <a:endParaRPr lang="en-IE" dirty="0" smtClean="0"/>
              </a:p>
              <a:p>
                <a14:m>
                  <m:oMath xmlns:m="http://schemas.openxmlformats.org/officeDocument/2006/math">
                    <m:r>
                      <a:rPr lang="en-IE" i="1">
                        <a:latin typeface="Cambria Math"/>
                      </a:rPr>
                      <m:t>𝑠</m:t>
                    </m:r>
                    <m:r>
                      <a:rPr lang="en-IE" i="1">
                        <a:latin typeface="Cambria Math"/>
                      </a:rPr>
                      <m:t>=</m:t>
                    </m:r>
                    <m:f>
                      <m:fPr>
                        <m:ctrlPr>
                          <a:rPr lang="en-IE" i="1">
                            <a:latin typeface="Cambria Math"/>
                          </a:rPr>
                        </m:ctrlPr>
                      </m:fPr>
                      <m:num>
                        <m:r>
                          <a:rPr lang="en-IE" i="1">
                            <a:latin typeface="Cambria Math"/>
                          </a:rPr>
                          <m:t>𝑔</m:t>
                        </m:r>
                      </m:num>
                      <m:den>
                        <m:r>
                          <a:rPr lang="en-IE" i="1">
                            <a:latin typeface="Cambria Math"/>
                          </a:rPr>
                          <m:t>4</m:t>
                        </m:r>
                      </m:den>
                    </m:f>
                    <m:d>
                      <m:dPr>
                        <m:ctrlPr>
                          <a:rPr lang="en-IE" b="0" i="1" smtClean="0">
                            <a:latin typeface="Cambria Math"/>
                          </a:rPr>
                        </m:ctrlPr>
                      </m:dPr>
                      <m:e>
                        <m:r>
                          <a:rPr lang="en-IE" b="0" i="1" smtClean="0">
                            <a:latin typeface="Cambria Math"/>
                          </a:rPr>
                          <m:t>1</m:t>
                        </m:r>
                      </m:e>
                    </m:d>
                    <m:r>
                      <a:rPr lang="en-IE" b="0" i="1" smtClean="0">
                        <a:latin typeface="Cambria Math"/>
                      </a:rPr>
                      <m:t>+</m:t>
                    </m:r>
                    <m:f>
                      <m:fPr>
                        <m:ctrlPr>
                          <a:rPr lang="en-IE" i="1">
                            <a:latin typeface="Cambria Math"/>
                          </a:rPr>
                        </m:ctrlPr>
                      </m:fPr>
                      <m:num>
                        <m:r>
                          <a:rPr lang="en-IE" i="1">
                            <a:latin typeface="Cambria Math"/>
                          </a:rPr>
                          <m:t>1</m:t>
                        </m:r>
                      </m:num>
                      <m:den>
                        <m:r>
                          <a:rPr lang="en-IE" i="1">
                            <a:latin typeface="Cambria Math"/>
                          </a:rPr>
                          <m:t>2</m:t>
                        </m:r>
                      </m:den>
                    </m:f>
                    <m:d>
                      <m:dPr>
                        <m:ctrlPr>
                          <a:rPr lang="en-IE" b="0" i="1" smtClean="0">
                            <a:latin typeface="Cambria Math"/>
                          </a:rPr>
                        </m:ctrlPr>
                      </m:dPr>
                      <m:e>
                        <m:f>
                          <m:fPr>
                            <m:ctrlPr>
                              <a:rPr lang="en-IE" b="0" i="1" smtClean="0">
                                <a:latin typeface="Cambria Math"/>
                              </a:rPr>
                            </m:ctrlPr>
                          </m:fPr>
                          <m:num>
                            <m:r>
                              <a:rPr lang="en-IE" b="0" i="1" smtClean="0">
                                <a:latin typeface="Cambria Math"/>
                              </a:rPr>
                              <m:t>𝑔</m:t>
                            </m:r>
                          </m:num>
                          <m:den>
                            <m:r>
                              <a:rPr lang="en-IE" b="0" i="1" smtClean="0">
                                <a:latin typeface="Cambria Math"/>
                              </a:rPr>
                              <m:t>4</m:t>
                            </m:r>
                          </m:den>
                        </m:f>
                      </m:e>
                    </m:d>
                    <m:sSup>
                      <m:sSupPr>
                        <m:ctrlPr>
                          <a:rPr lang="en-IE" i="1">
                            <a:latin typeface="Cambria Math"/>
                          </a:rPr>
                        </m:ctrlPr>
                      </m:sSupPr>
                      <m:e>
                        <m:r>
                          <a:rPr lang="en-IE" b="0" i="1" smtClean="0">
                            <a:latin typeface="Cambria Math"/>
                          </a:rPr>
                          <m:t>(1)</m:t>
                        </m:r>
                      </m:e>
                      <m:sup>
                        <m:r>
                          <a:rPr lang="en-IE" i="1">
                            <a:latin typeface="Cambria Math"/>
                          </a:rPr>
                          <m:t>2</m:t>
                        </m:r>
                      </m:sup>
                    </m:sSup>
                    <m:r>
                      <a:rPr lang="en-IE" b="0" i="1" smtClean="0">
                        <a:latin typeface="Cambria Math"/>
                      </a:rPr>
                      <m:t>=</m:t>
                    </m:r>
                    <m:f>
                      <m:fPr>
                        <m:ctrlPr>
                          <a:rPr lang="en-IE" b="0" i="1" smtClean="0">
                            <a:latin typeface="Cambria Math"/>
                          </a:rPr>
                        </m:ctrlPr>
                      </m:fPr>
                      <m:num>
                        <m:r>
                          <a:rPr lang="en-IE" b="0" i="1" smtClean="0">
                            <a:latin typeface="Cambria Math"/>
                          </a:rPr>
                          <m:t>5</m:t>
                        </m:r>
                        <m:r>
                          <a:rPr lang="en-IE" b="0" i="1" smtClean="0">
                            <a:latin typeface="Cambria Math"/>
                          </a:rPr>
                          <m:t>𝑔</m:t>
                        </m:r>
                      </m:num>
                      <m:den>
                        <m:r>
                          <a:rPr lang="en-IE" b="0" i="1" smtClean="0">
                            <a:latin typeface="Cambria Math"/>
                          </a:rPr>
                          <m:t>8</m:t>
                        </m:r>
                      </m:den>
                    </m:f>
                  </m:oMath>
                </a14:m>
                <a:r>
                  <a:rPr lang="en-IE" dirty="0" smtClean="0"/>
                  <a:t> m</a:t>
                </a:r>
                <a:endParaRPr lang="en-IE" dirty="0"/>
              </a:p>
              <a:p>
                <a:pPr marL="0" indent="0">
                  <a:buNone/>
                </a:pPr>
                <a:endParaRPr lang="en-IE"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419872" y="1052736"/>
                <a:ext cx="5724128" cy="5544616"/>
              </a:xfrm>
              <a:blipFill rotWithShape="1">
                <a:blip r:embed="rId2"/>
                <a:stretch>
                  <a:fillRect l="-2130" r="-426"/>
                </a:stretch>
              </a:blipFill>
            </p:spPr>
            <p:txBody>
              <a:bodyPr/>
              <a:lstStyle/>
              <a:p>
                <a:r>
                  <a:rPr lang="en-IE">
                    <a:noFill/>
                  </a:rPr>
                  <a:t> </a:t>
                </a:r>
              </a:p>
            </p:txBody>
          </p:sp>
        </mc:Fallback>
      </mc:AlternateContent>
      <p:sp>
        <p:nvSpPr>
          <p:cNvPr id="26" name="Oval 25"/>
          <p:cNvSpPr/>
          <p:nvPr/>
        </p:nvSpPr>
        <p:spPr>
          <a:xfrm>
            <a:off x="1115616" y="1268760"/>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TextBox 28"/>
          <p:cNvSpPr txBox="1"/>
          <p:nvPr/>
        </p:nvSpPr>
        <p:spPr>
          <a:xfrm>
            <a:off x="251520" y="1268760"/>
            <a:ext cx="359394" cy="369332"/>
          </a:xfrm>
          <a:prstGeom prst="rect">
            <a:avLst/>
          </a:prstGeom>
          <a:noFill/>
        </p:spPr>
        <p:txBody>
          <a:bodyPr wrap="none" rtlCol="0">
            <a:spAutoFit/>
          </a:bodyPr>
          <a:lstStyle/>
          <a:p>
            <a:r>
              <a:rPr lang="en-IE" dirty="0" smtClean="0"/>
              <a:t>1.</a:t>
            </a:r>
            <a:endParaRPr lang="en-IE" dirty="0"/>
          </a:p>
        </p:txBody>
      </p:sp>
      <p:sp>
        <p:nvSpPr>
          <p:cNvPr id="32" name="Rectangle 31"/>
          <p:cNvSpPr/>
          <p:nvPr/>
        </p:nvSpPr>
        <p:spPr>
          <a:xfrm>
            <a:off x="863265" y="3643033"/>
            <a:ext cx="50470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E" dirty="0" smtClean="0"/>
              <a:t>5</a:t>
            </a:r>
            <a:endParaRPr lang="en-IE" dirty="0"/>
          </a:p>
        </p:txBody>
      </p:sp>
      <p:sp>
        <p:nvSpPr>
          <p:cNvPr id="33" name="Rectangle 32"/>
          <p:cNvSpPr/>
          <p:nvPr/>
        </p:nvSpPr>
        <p:spPr>
          <a:xfrm>
            <a:off x="1475656" y="3774230"/>
            <a:ext cx="504702" cy="4310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E" dirty="0" smtClean="0"/>
              <a:t>1</a:t>
            </a:r>
            <a:endParaRPr lang="en-IE" dirty="0"/>
          </a:p>
        </p:txBody>
      </p:sp>
      <p:cxnSp>
        <p:nvCxnSpPr>
          <p:cNvPr id="34" name="Straight Connector 33"/>
          <p:cNvCxnSpPr>
            <a:stCxn id="26" idx="2"/>
            <a:endCxn id="32" idx="0"/>
          </p:cNvCxnSpPr>
          <p:nvPr/>
        </p:nvCxnSpPr>
        <p:spPr>
          <a:xfrm>
            <a:off x="1115616" y="1592796"/>
            <a:ext cx="0" cy="2050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63688" y="1578941"/>
            <a:ext cx="0" cy="2050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p:cNvCxnSpPr>
          <p:nvPr/>
        </p:nvCxnSpPr>
        <p:spPr>
          <a:xfrm>
            <a:off x="1115616" y="4219097"/>
            <a:ext cx="0" cy="506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715522" y="4653136"/>
            <a:ext cx="0" cy="506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115616" y="3174891"/>
            <a:ext cx="0" cy="45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747522" y="3315940"/>
            <a:ext cx="16166" cy="47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1" name="TextBox 40"/>
              <p:cNvSpPr txBox="1"/>
              <p:nvPr/>
            </p:nvSpPr>
            <p:spPr>
              <a:xfrm>
                <a:off x="854839" y="4719234"/>
                <a:ext cx="57579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E" sz="2400" b="0" i="0" smtClean="0">
                          <a:latin typeface="Cambria Math"/>
                        </a:rPr>
                        <m:t>5</m:t>
                      </m:r>
                      <m:r>
                        <m:rPr>
                          <m:sty m:val="p"/>
                        </m:rPr>
                        <a:rPr lang="en-IE" sz="2400" b="0" i="0" smtClean="0">
                          <a:latin typeface="Cambria Math"/>
                        </a:rPr>
                        <m:t>g</m:t>
                      </m:r>
                    </m:oMath>
                  </m:oMathPara>
                </a14:m>
                <a:endParaRPr lang="en-IE" sz="2400" dirty="0"/>
              </a:p>
            </p:txBody>
          </p:sp>
        </mc:Choice>
        <mc:Fallback>
          <p:sp>
            <p:nvSpPr>
              <p:cNvPr id="41" name="TextBox 40"/>
              <p:cNvSpPr txBox="1">
                <a:spLocks noRot="1" noChangeAspect="1" noMove="1" noResize="1" noEditPoints="1" noAdjustHandles="1" noChangeArrowheads="1" noChangeShapeType="1" noTextEdit="1"/>
              </p:cNvSpPr>
              <p:nvPr/>
            </p:nvSpPr>
            <p:spPr>
              <a:xfrm>
                <a:off x="854839" y="4719234"/>
                <a:ext cx="575799" cy="461665"/>
              </a:xfrm>
              <a:prstGeom prst="rect">
                <a:avLst/>
              </a:prstGeom>
              <a:blipFill rotWithShape="1">
                <a:blip r:embed="rId3"/>
                <a:stretch>
                  <a:fillRect l="-2105" r="-4211" b="-17105"/>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1552665" y="5186809"/>
                <a:ext cx="57579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E" sz="2400" b="0" i="0" smtClean="0">
                          <a:latin typeface="Cambria Math"/>
                        </a:rPr>
                        <m:t>3</m:t>
                      </m:r>
                      <m:r>
                        <m:rPr>
                          <m:sty m:val="p"/>
                        </m:rPr>
                        <a:rPr lang="en-IE" sz="2400" b="0" i="0" smtClean="0">
                          <a:latin typeface="Cambria Math"/>
                        </a:rPr>
                        <m:t>g</m:t>
                      </m:r>
                    </m:oMath>
                  </m:oMathPara>
                </a14:m>
                <a:endParaRPr lang="en-IE" sz="2400" dirty="0"/>
              </a:p>
            </p:txBody>
          </p:sp>
        </mc:Choice>
        <mc:Fallback>
          <p:sp>
            <p:nvSpPr>
              <p:cNvPr id="42" name="TextBox 41"/>
              <p:cNvSpPr txBox="1">
                <a:spLocks noRot="1" noChangeAspect="1" noMove="1" noResize="1" noEditPoints="1" noAdjustHandles="1" noChangeArrowheads="1" noChangeShapeType="1" noTextEdit="1"/>
              </p:cNvSpPr>
              <p:nvPr/>
            </p:nvSpPr>
            <p:spPr>
              <a:xfrm>
                <a:off x="1552665" y="5186809"/>
                <a:ext cx="575799" cy="461665"/>
              </a:xfrm>
              <a:prstGeom prst="rect">
                <a:avLst/>
              </a:prstGeom>
              <a:blipFill rotWithShape="1">
                <a:blip r:embed="rId4"/>
                <a:stretch>
                  <a:fillRect l="-2128" r="-3191" b="-15789"/>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667330" y="3039343"/>
                <a:ext cx="43633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T</m:t>
                      </m:r>
                    </m:oMath>
                  </m:oMathPara>
                </a14:m>
                <a:endParaRPr lang="en-IE" sz="2400" dirty="0"/>
              </a:p>
            </p:txBody>
          </p:sp>
        </mc:Choice>
        <mc:Fallback>
          <p:sp>
            <p:nvSpPr>
              <p:cNvPr id="43" name="TextBox 42"/>
              <p:cNvSpPr txBox="1">
                <a:spLocks noRot="1" noChangeAspect="1" noMove="1" noResize="1" noEditPoints="1" noAdjustHandles="1" noChangeArrowheads="1" noChangeShapeType="1" noTextEdit="1"/>
              </p:cNvSpPr>
              <p:nvPr/>
            </p:nvSpPr>
            <p:spPr>
              <a:xfrm>
                <a:off x="667330" y="3039343"/>
                <a:ext cx="436337" cy="461665"/>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mc:Choice xmlns:a14="http://schemas.microsoft.com/office/drawing/2010/main" Requires="a14">
          <p:sp>
            <p:nvSpPr>
              <p:cNvPr id="44" name="TextBox 43"/>
              <p:cNvSpPr txBox="1"/>
              <p:nvPr/>
            </p:nvSpPr>
            <p:spPr>
              <a:xfrm>
                <a:off x="1779854" y="3036375"/>
                <a:ext cx="43633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T</m:t>
                      </m:r>
                    </m:oMath>
                  </m:oMathPara>
                </a14:m>
                <a:endParaRPr lang="en-IE" sz="2400" dirty="0"/>
              </a:p>
            </p:txBody>
          </p:sp>
        </mc:Choice>
        <mc:Fallback>
          <p:sp>
            <p:nvSpPr>
              <p:cNvPr id="44" name="TextBox 43"/>
              <p:cNvSpPr txBox="1">
                <a:spLocks noRot="1" noChangeAspect="1" noMove="1" noResize="1" noEditPoints="1" noAdjustHandles="1" noChangeArrowheads="1" noChangeShapeType="1" noTextEdit="1"/>
              </p:cNvSpPr>
              <p:nvPr/>
            </p:nvSpPr>
            <p:spPr>
              <a:xfrm>
                <a:off x="1779854" y="3036375"/>
                <a:ext cx="436337" cy="461665"/>
              </a:xfrm>
              <a:prstGeom prst="rect">
                <a:avLst/>
              </a:prstGeom>
              <a:blipFill rotWithShape="1">
                <a:blip r:embed="rId6"/>
                <a:stretch>
                  <a:fillRect/>
                </a:stretch>
              </a:blipFill>
            </p:spPr>
            <p:txBody>
              <a:bodyPr/>
              <a:lstStyle/>
              <a:p>
                <a:r>
                  <a:rPr lang="en-IE">
                    <a:noFill/>
                  </a:rPr>
                  <a:t> </a:t>
                </a:r>
              </a:p>
            </p:txBody>
          </p:sp>
        </mc:Fallback>
      </mc:AlternateContent>
      <p:cxnSp>
        <p:nvCxnSpPr>
          <p:cNvPr id="45" name="Straight Arrow Connector 44"/>
          <p:cNvCxnSpPr/>
          <p:nvPr/>
        </p:nvCxnSpPr>
        <p:spPr>
          <a:xfrm>
            <a:off x="251520" y="3789040"/>
            <a:ext cx="0" cy="936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51520" y="3931065"/>
            <a:ext cx="0" cy="6342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7" name="Rectangle 46"/>
              <p:cNvSpPr/>
              <p:nvPr/>
            </p:nvSpPr>
            <p:spPr>
              <a:xfrm>
                <a:off x="57742" y="4603093"/>
                <a:ext cx="4042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a</m:t>
                      </m:r>
                    </m:oMath>
                  </m:oMathPara>
                </a14:m>
                <a:endParaRPr lang="en-IE" sz="2400" dirty="0"/>
              </a:p>
            </p:txBody>
          </p:sp>
        </mc:Choice>
        <mc:Fallback>
          <p:sp>
            <p:nvSpPr>
              <p:cNvPr id="47" name="Rectangle 46"/>
              <p:cNvSpPr>
                <a:spLocks noRot="1" noChangeAspect="1" noMove="1" noResize="1" noEditPoints="1" noAdjustHandles="1" noChangeArrowheads="1" noChangeShapeType="1" noTextEdit="1"/>
              </p:cNvSpPr>
              <p:nvPr/>
            </p:nvSpPr>
            <p:spPr>
              <a:xfrm>
                <a:off x="57742" y="4603093"/>
                <a:ext cx="404277" cy="461665"/>
              </a:xfrm>
              <a:prstGeom prst="rect">
                <a:avLst/>
              </a:prstGeom>
              <a:blipFill rotWithShape="1">
                <a:blip r:embed="rId7"/>
                <a:stretch>
                  <a:fillRect/>
                </a:stretch>
              </a:blipFill>
            </p:spPr>
            <p:txBody>
              <a:bodyPr/>
              <a:lstStyle/>
              <a:p>
                <a:r>
                  <a:rPr lang="en-IE">
                    <a:noFill/>
                  </a:rPr>
                  <a:t> </a:t>
                </a:r>
              </a:p>
            </p:txBody>
          </p:sp>
        </mc:Fallback>
      </mc:AlternateContent>
      <p:cxnSp>
        <p:nvCxnSpPr>
          <p:cNvPr id="48" name="Straight Arrow Connector 47"/>
          <p:cNvCxnSpPr/>
          <p:nvPr/>
        </p:nvCxnSpPr>
        <p:spPr>
          <a:xfrm flipV="1">
            <a:off x="2409969" y="2780929"/>
            <a:ext cx="0" cy="7200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9" name="Rectangle 48"/>
              <p:cNvSpPr/>
              <p:nvPr/>
            </p:nvSpPr>
            <p:spPr>
              <a:xfrm>
                <a:off x="2195736" y="3543399"/>
                <a:ext cx="4042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E" sz="2400" b="0" i="0" smtClean="0">
                          <a:latin typeface="Cambria Math"/>
                        </a:rPr>
                        <m:t>a</m:t>
                      </m:r>
                    </m:oMath>
                  </m:oMathPara>
                </a14:m>
                <a:endParaRPr lang="en-IE" sz="2400" dirty="0"/>
              </a:p>
            </p:txBody>
          </p:sp>
        </mc:Choice>
        <mc:Fallback>
          <p:sp>
            <p:nvSpPr>
              <p:cNvPr id="49" name="Rectangle 48"/>
              <p:cNvSpPr>
                <a:spLocks noRot="1" noChangeAspect="1" noMove="1" noResize="1" noEditPoints="1" noAdjustHandles="1" noChangeArrowheads="1" noChangeShapeType="1" noTextEdit="1"/>
              </p:cNvSpPr>
              <p:nvPr/>
            </p:nvSpPr>
            <p:spPr>
              <a:xfrm>
                <a:off x="2195736" y="3543399"/>
                <a:ext cx="404277" cy="461665"/>
              </a:xfrm>
              <a:prstGeom prst="rect">
                <a:avLst/>
              </a:prstGeom>
              <a:blipFill rotWithShape="1">
                <a:blip r:embed="rId8"/>
                <a:stretch>
                  <a:fillRect/>
                </a:stretch>
              </a:blipFill>
            </p:spPr>
            <p:txBody>
              <a:bodyPr/>
              <a:lstStyle/>
              <a:p>
                <a:r>
                  <a:rPr lang="en-IE">
                    <a:noFill/>
                  </a:rPr>
                  <a:t> </a:t>
                </a:r>
              </a:p>
            </p:txBody>
          </p:sp>
        </mc:Fallback>
      </mc:AlternateContent>
      <p:cxnSp>
        <p:nvCxnSpPr>
          <p:cNvPr id="50" name="Straight Arrow Connector 49"/>
          <p:cNvCxnSpPr/>
          <p:nvPr/>
        </p:nvCxnSpPr>
        <p:spPr>
          <a:xfrm flipV="1">
            <a:off x="2411760" y="2933329"/>
            <a:ext cx="0" cy="7200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475656" y="4205241"/>
            <a:ext cx="504702" cy="4310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E" dirty="0"/>
              <a:t>2</a:t>
            </a:r>
            <a:endParaRPr lang="en-IE" dirty="0"/>
          </a:p>
        </p:txBody>
      </p:sp>
    </p:spTree>
    <p:extLst>
      <p:ext uri="{BB962C8B-B14F-4D97-AF65-F5344CB8AC3E}">
        <p14:creationId xmlns:p14="http://schemas.microsoft.com/office/powerpoint/2010/main" val="72757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30832"/>
            <a:ext cx="8229600" cy="723528"/>
          </a:xfrm>
        </p:spPr>
        <p:txBody>
          <a:bodyPr>
            <a:normAutofit fontScale="90000"/>
          </a:bodyPr>
          <a:lstStyle/>
          <a:p>
            <a:r>
              <a:rPr lang="en-IE" u="sng" dirty="0" smtClean="0"/>
              <a:t>Power</a:t>
            </a:r>
            <a:endParaRPr lang="en-IE" u="sng"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23528" y="775245"/>
                <a:ext cx="8229600" cy="4525963"/>
              </a:xfrm>
            </p:spPr>
            <p:txBody>
              <a:bodyPr/>
              <a:lstStyle/>
              <a:p>
                <a:r>
                  <a:rPr lang="en-IE" dirty="0" smtClean="0"/>
                  <a:t>Which is more powerful Usain Bolt or Mo Farah?</a:t>
                </a:r>
              </a:p>
              <a:p>
                <a:r>
                  <a:rPr lang="en-IE" dirty="0" smtClean="0"/>
                  <a:t>Why?</a:t>
                </a:r>
              </a:p>
              <a:p>
                <a:r>
                  <a:rPr lang="en-IE" dirty="0" smtClean="0"/>
                  <a:t>How do we calculate Power?</a:t>
                </a:r>
              </a:p>
              <a:p>
                <a14:m>
                  <m:oMath xmlns:m="http://schemas.openxmlformats.org/officeDocument/2006/math">
                    <m:r>
                      <a:rPr lang="en-IE" b="0" i="1" smtClean="0">
                        <a:solidFill>
                          <a:srgbClr val="FF0000"/>
                        </a:solidFill>
                        <a:latin typeface="Cambria Math"/>
                      </a:rPr>
                      <m:t>𝑃</m:t>
                    </m:r>
                    <m:r>
                      <a:rPr lang="en-IE" b="0" i="1" smtClean="0">
                        <a:solidFill>
                          <a:srgbClr val="FF0000"/>
                        </a:solidFill>
                        <a:latin typeface="Cambria Math"/>
                      </a:rPr>
                      <m:t>=</m:t>
                    </m:r>
                    <m:f>
                      <m:fPr>
                        <m:ctrlPr>
                          <a:rPr lang="en-IE" b="0" i="1" smtClean="0">
                            <a:solidFill>
                              <a:srgbClr val="FF0000"/>
                            </a:solidFill>
                            <a:latin typeface="Cambria Math"/>
                          </a:rPr>
                        </m:ctrlPr>
                      </m:fPr>
                      <m:num>
                        <m:r>
                          <a:rPr lang="en-IE" b="0" i="1" smtClean="0">
                            <a:solidFill>
                              <a:srgbClr val="FF0000"/>
                            </a:solidFill>
                            <a:latin typeface="Cambria Math"/>
                          </a:rPr>
                          <m:t>𝑊</m:t>
                        </m:r>
                      </m:num>
                      <m:den>
                        <m:r>
                          <a:rPr lang="en-IE" b="0" i="1" smtClean="0">
                            <a:solidFill>
                              <a:srgbClr val="FF0000"/>
                            </a:solidFill>
                            <a:latin typeface="Cambria Math"/>
                          </a:rPr>
                          <m:t>𝑡</m:t>
                        </m:r>
                      </m:den>
                    </m:f>
                  </m:oMath>
                </a14:m>
                <a:endParaRPr lang="en-IE" dirty="0" smtClean="0"/>
              </a:p>
              <a:p>
                <a:r>
                  <a:rPr lang="en-IE" dirty="0" smtClean="0"/>
                  <a:t>What are the units for Power?</a:t>
                </a:r>
              </a:p>
              <a:p>
                <a:r>
                  <a:rPr lang="en-IE" dirty="0" smtClean="0">
                    <a:solidFill>
                      <a:srgbClr val="FF0000"/>
                    </a:solidFill>
                  </a:rPr>
                  <a:t>Watts, W</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23528" y="775245"/>
                <a:ext cx="8229600" cy="4525963"/>
              </a:xfrm>
              <a:blipFill rotWithShape="1">
                <a:blip r:embed="rId3"/>
                <a:stretch>
                  <a:fillRect l="-1630" t="-1750"/>
                </a:stretch>
              </a:blipFill>
            </p:spPr>
            <p:txBody>
              <a:bodyPr/>
              <a:lstStyle/>
              <a:p>
                <a:r>
                  <a:rPr lang="en-IE">
                    <a:noFill/>
                  </a:rPr>
                  <a:t> </a:t>
                </a:r>
              </a:p>
            </p:txBody>
          </p:sp>
        </mc:Fallback>
      </mc:AlternateContent>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6612" y="1340768"/>
            <a:ext cx="3513940" cy="259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11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Exercise 6A</a:t>
            </a:r>
            <a:endParaRPr lang="en-IE" dirty="0"/>
          </a:p>
        </p:txBody>
      </p:sp>
      <p:sp>
        <p:nvSpPr>
          <p:cNvPr id="3" name="Content Placeholder 2"/>
          <p:cNvSpPr>
            <a:spLocks noGrp="1"/>
          </p:cNvSpPr>
          <p:nvPr>
            <p:ph idx="1"/>
          </p:nvPr>
        </p:nvSpPr>
        <p:spPr/>
        <p:txBody>
          <a:bodyPr/>
          <a:lstStyle/>
          <a:p>
            <a:r>
              <a:rPr lang="en-IE" dirty="0" smtClean="0"/>
              <a:t>Q 1   (3 minutes)</a:t>
            </a:r>
            <a:endParaRPr lang="en-IE" dirty="0"/>
          </a:p>
        </p:txBody>
      </p:sp>
    </p:spTree>
    <p:extLst>
      <p:ext uri="{BB962C8B-B14F-4D97-AF65-F5344CB8AC3E}">
        <p14:creationId xmlns:p14="http://schemas.microsoft.com/office/powerpoint/2010/main" val="4180799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346050"/>
          </a:xfrm>
        </p:spPr>
        <p:txBody>
          <a:bodyPr>
            <a:normAutofit fontScale="90000"/>
          </a:bodyPr>
          <a:lstStyle/>
          <a:p>
            <a:pPr algn="l"/>
            <a:r>
              <a:rPr lang="en-IE" dirty="0" smtClean="0"/>
              <a:t>Question3</a:t>
            </a:r>
            <a:endParaRPr lang="en-I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841439"/>
            <a:ext cx="3672408" cy="2258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H="1">
            <a:off x="683569" y="2492896"/>
            <a:ext cx="115212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59632" y="2152538"/>
            <a:ext cx="864096" cy="369332"/>
          </a:xfrm>
          <a:prstGeom prst="rect">
            <a:avLst/>
          </a:prstGeom>
          <a:noFill/>
        </p:spPr>
        <p:txBody>
          <a:bodyPr wrap="square" rtlCol="0">
            <a:spAutoFit/>
          </a:bodyPr>
          <a:lstStyle/>
          <a:p>
            <a:r>
              <a:rPr lang="en-IE" dirty="0" smtClean="0"/>
              <a:t>A</a:t>
            </a:r>
            <a:endParaRPr lang="en-IE" dirty="0"/>
          </a:p>
        </p:txBody>
      </p:sp>
      <p:cxnSp>
        <p:nvCxnSpPr>
          <p:cNvPr id="8" name="Straight Arrow Connector 7"/>
          <p:cNvCxnSpPr/>
          <p:nvPr/>
        </p:nvCxnSpPr>
        <p:spPr>
          <a:xfrm flipH="1" flipV="1">
            <a:off x="1115616" y="1970655"/>
            <a:ext cx="720080" cy="52224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1695663" y="3133149"/>
            <a:ext cx="1152128" cy="369332"/>
          </a:xfrm>
          <a:prstGeom prst="rect">
            <a:avLst/>
          </a:prstGeom>
          <a:noFill/>
        </p:spPr>
        <p:txBody>
          <a:bodyPr wrap="square" rtlCol="0">
            <a:spAutoFit/>
          </a:bodyPr>
          <a:lstStyle/>
          <a:p>
            <a:r>
              <a:rPr lang="en-IE" dirty="0" smtClean="0"/>
              <a:t>S=50m</a:t>
            </a:r>
            <a:endParaRPr lang="en-IE" dirty="0"/>
          </a:p>
        </p:txBody>
      </p:sp>
      <p:cxnSp>
        <p:nvCxnSpPr>
          <p:cNvPr id="11" name="Straight Arrow Connector 10"/>
          <p:cNvCxnSpPr/>
          <p:nvPr/>
        </p:nvCxnSpPr>
        <p:spPr>
          <a:xfrm flipH="1" flipV="1">
            <a:off x="107504" y="3304303"/>
            <a:ext cx="1584176" cy="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644008" y="75981"/>
                <a:ext cx="4392488" cy="2097241"/>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func>
                      <m:funcPr>
                        <m:ctrlPr>
                          <a:rPr lang="en-IE" sz="2400" b="0" i="1" smtClean="0">
                            <a:latin typeface="Cambria Math"/>
                          </a:rPr>
                        </m:ctrlPr>
                      </m:funcPr>
                      <m:fName>
                        <m:r>
                          <m:rPr>
                            <m:sty m:val="p"/>
                          </m:rPr>
                          <a:rPr lang="en-IE" sz="2400" b="0" i="0" smtClean="0">
                            <a:latin typeface="Cambria Math"/>
                          </a:rPr>
                          <m:t>tan</m:t>
                        </m:r>
                      </m:fName>
                      <m:e>
                        <m:r>
                          <a:rPr lang="en-IE" sz="2400" b="0" i="1" smtClean="0">
                            <a:latin typeface="Cambria Math"/>
                          </a:rPr>
                          <m:t>𝐴</m:t>
                        </m:r>
                        <m:r>
                          <a:rPr lang="en-IE" sz="2400" b="0" i="1" smtClean="0">
                            <a:latin typeface="Cambria Math"/>
                          </a:rPr>
                          <m:t>=</m:t>
                        </m:r>
                        <m:f>
                          <m:fPr>
                            <m:ctrlPr>
                              <a:rPr lang="en-IE" sz="2400" b="0" i="1" smtClean="0">
                                <a:latin typeface="Cambria Math"/>
                              </a:rPr>
                            </m:ctrlPr>
                          </m:fPr>
                          <m:num>
                            <m:r>
                              <a:rPr lang="en-IE" sz="2400" b="0" i="1" smtClean="0">
                                <a:latin typeface="Cambria Math"/>
                              </a:rPr>
                              <m:t>5</m:t>
                            </m:r>
                          </m:num>
                          <m:den>
                            <m:r>
                              <a:rPr lang="en-IE" sz="2400" b="0" i="1" smtClean="0">
                                <a:latin typeface="Cambria Math"/>
                              </a:rPr>
                              <m:t>12</m:t>
                            </m:r>
                          </m:den>
                        </m:f>
                      </m:e>
                    </m:func>
                  </m:oMath>
                </a14:m>
                <a:endParaRPr lang="en-IE" sz="2400" dirty="0" smtClean="0"/>
              </a:p>
              <a:p>
                <a:pPr marL="285750" indent="-285750">
                  <a:buFont typeface="Arial" panose="020B0604020202020204" pitchFamily="34" charset="0"/>
                  <a:buChar char="•"/>
                </a:pPr>
                <a:r>
                  <a:rPr lang="en-IE" sz="2400" dirty="0" smtClean="0"/>
                  <a:t>We need to know what the magnitude of the component of the Force in the direction of the displacement.</a:t>
                </a:r>
              </a:p>
            </p:txBody>
          </p:sp>
        </mc:Choice>
        <mc:Fallback xmlns="">
          <p:sp>
            <p:nvSpPr>
              <p:cNvPr id="12" name="TextBox 11"/>
              <p:cNvSpPr txBox="1">
                <a:spLocks noRot="1" noChangeAspect="1" noMove="1" noResize="1" noEditPoints="1" noAdjustHandles="1" noChangeArrowheads="1" noChangeShapeType="1" noTextEdit="1"/>
              </p:cNvSpPr>
              <p:nvPr/>
            </p:nvSpPr>
            <p:spPr>
              <a:xfrm>
                <a:off x="4644008" y="75981"/>
                <a:ext cx="4392488" cy="2097241"/>
              </a:xfrm>
              <a:prstGeom prst="rect">
                <a:avLst/>
              </a:prstGeom>
              <a:blipFill rotWithShape="1">
                <a:blip r:embed="rId4"/>
                <a:stretch>
                  <a:fillRect l="-1944" b="-5814"/>
                </a:stretch>
              </a:blipFill>
            </p:spPr>
            <p:txBody>
              <a:bodyPr/>
              <a:lstStyle/>
              <a:p>
                <a:r>
                  <a:rPr lang="en-IE">
                    <a:noFill/>
                  </a:rPr>
                  <a:t> </a:t>
                </a:r>
              </a:p>
            </p:txBody>
          </p:sp>
        </mc:Fallback>
      </mc:AlternateContent>
      <p:sp>
        <p:nvSpPr>
          <p:cNvPr id="13" name="Right Triangle 12"/>
          <p:cNvSpPr/>
          <p:nvPr/>
        </p:nvSpPr>
        <p:spPr>
          <a:xfrm>
            <a:off x="557554" y="3861048"/>
            <a:ext cx="1836204" cy="762668"/>
          </a:xfrm>
          <a:prstGeom prst="rtTriangl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a:p>
        </p:txBody>
      </p:sp>
      <p:sp>
        <p:nvSpPr>
          <p:cNvPr id="15" name="TextBox 14"/>
          <p:cNvSpPr txBox="1"/>
          <p:nvPr/>
        </p:nvSpPr>
        <p:spPr>
          <a:xfrm>
            <a:off x="4427984" y="2533872"/>
            <a:ext cx="1152128" cy="369332"/>
          </a:xfrm>
          <a:prstGeom prst="rect">
            <a:avLst/>
          </a:prstGeom>
          <a:noFill/>
        </p:spPr>
        <p:txBody>
          <a:bodyPr wrap="square" rtlCol="0">
            <a:spAutoFit/>
          </a:bodyPr>
          <a:lstStyle/>
          <a:p>
            <a:r>
              <a:rPr lang="en-IE" dirty="0" smtClean="0"/>
              <a:t>o=5</a:t>
            </a:r>
            <a:endParaRPr lang="en-IE" dirty="0"/>
          </a:p>
        </p:txBody>
      </p:sp>
      <p:sp>
        <p:nvSpPr>
          <p:cNvPr id="16" name="TextBox 15"/>
          <p:cNvSpPr txBox="1"/>
          <p:nvPr/>
        </p:nvSpPr>
        <p:spPr>
          <a:xfrm>
            <a:off x="5346086" y="3079767"/>
            <a:ext cx="1152128" cy="369332"/>
          </a:xfrm>
          <a:prstGeom prst="rect">
            <a:avLst/>
          </a:prstGeom>
          <a:noFill/>
        </p:spPr>
        <p:txBody>
          <a:bodyPr wrap="square" rtlCol="0">
            <a:spAutoFit/>
          </a:bodyPr>
          <a:lstStyle/>
          <a:p>
            <a:r>
              <a:rPr lang="en-IE" dirty="0" smtClean="0"/>
              <a:t>a=12</a:t>
            </a:r>
            <a:endParaRPr lang="en-IE" dirty="0"/>
          </a:p>
        </p:txBody>
      </p:sp>
      <p:sp>
        <p:nvSpPr>
          <p:cNvPr id="17" name="TextBox 16"/>
          <p:cNvSpPr txBox="1"/>
          <p:nvPr/>
        </p:nvSpPr>
        <p:spPr>
          <a:xfrm>
            <a:off x="5724128" y="2308230"/>
            <a:ext cx="1152128" cy="369332"/>
          </a:xfrm>
          <a:prstGeom prst="rect">
            <a:avLst/>
          </a:prstGeom>
          <a:noFill/>
        </p:spPr>
        <p:txBody>
          <a:bodyPr wrap="square" rtlCol="0">
            <a:spAutoFit/>
          </a:bodyPr>
          <a:lstStyle/>
          <a:p>
            <a:r>
              <a:rPr lang="en-IE" dirty="0" smtClean="0"/>
              <a:t>h=13</a:t>
            </a:r>
            <a:endParaRPr lang="en-IE" dirty="0"/>
          </a:p>
        </p:txBody>
      </p:sp>
      <p:sp>
        <p:nvSpPr>
          <p:cNvPr id="18" name="Right Triangle 17"/>
          <p:cNvSpPr/>
          <p:nvPr/>
        </p:nvSpPr>
        <p:spPr>
          <a:xfrm>
            <a:off x="5004048" y="2337204"/>
            <a:ext cx="1836204" cy="762668"/>
          </a:xfrm>
          <a:prstGeom prst="rtTriangl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20" name="TextBox 19"/>
              <p:cNvSpPr txBox="1"/>
              <p:nvPr/>
            </p:nvSpPr>
            <p:spPr>
              <a:xfrm>
                <a:off x="683569" y="4588302"/>
                <a:ext cx="1152128" cy="369332"/>
              </a:xfrm>
              <a:prstGeom prst="rect">
                <a:avLst/>
              </a:prstGeom>
              <a:noFill/>
            </p:spPr>
            <p:txBody>
              <a:bodyPr wrap="square" rtlCol="0">
                <a:spAutoFit/>
              </a:bodyPr>
              <a:lstStyle/>
              <a:p>
                <a:r>
                  <a:rPr lang="en-IE" dirty="0" smtClean="0"/>
                  <a:t>a=</a:t>
                </a:r>
                <a14:m>
                  <m:oMath xmlns:m="http://schemas.openxmlformats.org/officeDocument/2006/math">
                    <m:sSub>
                      <m:sSubPr>
                        <m:ctrlPr>
                          <a:rPr lang="en-IE" b="0" i="1" smtClean="0">
                            <a:latin typeface="Cambria Math"/>
                          </a:rPr>
                        </m:ctrlPr>
                      </m:sSubPr>
                      <m:e>
                        <m:r>
                          <a:rPr lang="en-IE" b="0" i="1" smtClean="0">
                            <a:latin typeface="Cambria Math"/>
                          </a:rPr>
                          <m:t>𝐹</m:t>
                        </m:r>
                      </m:e>
                      <m:sub>
                        <m:r>
                          <a:rPr lang="en-IE" b="0" i="1" smtClean="0">
                            <a:latin typeface="Cambria Math"/>
                          </a:rPr>
                          <m:t>𝑥</m:t>
                        </m:r>
                      </m:sub>
                    </m:sSub>
                  </m:oMath>
                </a14:m>
                <a:endParaRPr lang="en-IE" dirty="0"/>
              </a:p>
            </p:txBody>
          </p:sp>
        </mc:Choice>
        <mc:Fallback xmlns="">
          <p:sp>
            <p:nvSpPr>
              <p:cNvPr id="20" name="TextBox 19"/>
              <p:cNvSpPr txBox="1">
                <a:spLocks noRot="1" noChangeAspect="1" noMove="1" noResize="1" noEditPoints="1" noAdjustHandles="1" noChangeArrowheads="1" noChangeShapeType="1" noTextEdit="1"/>
              </p:cNvSpPr>
              <p:nvPr/>
            </p:nvSpPr>
            <p:spPr>
              <a:xfrm>
                <a:off x="683569" y="4588302"/>
                <a:ext cx="1152128" cy="369332"/>
              </a:xfrm>
              <a:prstGeom prst="rect">
                <a:avLst/>
              </a:prstGeom>
              <a:blipFill rotWithShape="1">
                <a:blip r:embed="rId5"/>
                <a:stretch>
                  <a:fillRect l="-4233" t="-8333" b="-26667"/>
                </a:stretch>
              </a:blipFill>
            </p:spPr>
            <p:txBody>
              <a:bodyPr/>
              <a:lstStyle/>
              <a:p>
                <a:r>
                  <a:rPr lang="en-IE">
                    <a:noFill/>
                  </a:rPr>
                  <a:t> </a:t>
                </a:r>
              </a:p>
            </p:txBody>
          </p:sp>
        </mc:Fallback>
      </mc:AlternateContent>
      <p:sp>
        <p:nvSpPr>
          <p:cNvPr id="21" name="TextBox 20"/>
          <p:cNvSpPr txBox="1"/>
          <p:nvPr/>
        </p:nvSpPr>
        <p:spPr>
          <a:xfrm>
            <a:off x="1061611" y="3816765"/>
            <a:ext cx="1152128" cy="369332"/>
          </a:xfrm>
          <a:prstGeom prst="rect">
            <a:avLst/>
          </a:prstGeom>
          <a:noFill/>
        </p:spPr>
        <p:txBody>
          <a:bodyPr wrap="square" rtlCol="0">
            <a:spAutoFit/>
          </a:bodyPr>
          <a:lstStyle/>
          <a:p>
            <a:r>
              <a:rPr lang="en-IE" dirty="0" smtClean="0"/>
              <a:t>h=130 N</a:t>
            </a:r>
            <a:endParaRPr lang="en-IE" dirty="0"/>
          </a:p>
        </p:txBody>
      </p:sp>
      <mc:AlternateContent xmlns:mc="http://schemas.openxmlformats.org/markup-compatibility/2006" xmlns:a14="http://schemas.microsoft.com/office/drawing/2010/main">
        <mc:Choice Requires="a14">
          <p:sp>
            <p:nvSpPr>
              <p:cNvPr id="22" name="TextBox 21"/>
              <p:cNvSpPr txBox="1"/>
              <p:nvPr/>
            </p:nvSpPr>
            <p:spPr>
              <a:xfrm>
                <a:off x="4301970" y="3443620"/>
                <a:ext cx="4392488" cy="3468578"/>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func>
                      <m:funcPr>
                        <m:ctrlPr>
                          <a:rPr lang="en-IE" sz="3200" b="0" i="1" smtClean="0">
                            <a:latin typeface="Cambria Math"/>
                          </a:rPr>
                        </m:ctrlPr>
                      </m:funcPr>
                      <m:fName>
                        <m:r>
                          <m:rPr>
                            <m:sty m:val="p"/>
                          </m:rPr>
                          <a:rPr lang="en-IE" sz="3200" b="0" i="0" smtClean="0">
                            <a:latin typeface="Cambria Math"/>
                          </a:rPr>
                          <m:t>cos</m:t>
                        </m:r>
                      </m:fName>
                      <m:e>
                        <m:r>
                          <a:rPr lang="en-IE" sz="3200" b="0" i="1" smtClean="0">
                            <a:latin typeface="Cambria Math"/>
                          </a:rPr>
                          <m:t>𝐴</m:t>
                        </m:r>
                        <m:r>
                          <a:rPr lang="en-IE" sz="3200" b="0" i="1" smtClean="0">
                            <a:latin typeface="Cambria Math"/>
                          </a:rPr>
                          <m:t>=</m:t>
                        </m:r>
                        <m:f>
                          <m:fPr>
                            <m:ctrlPr>
                              <a:rPr lang="en-IE" sz="3200" b="0" i="1" smtClean="0">
                                <a:latin typeface="Cambria Math"/>
                              </a:rPr>
                            </m:ctrlPr>
                          </m:fPr>
                          <m:num>
                            <m:sSub>
                              <m:sSubPr>
                                <m:ctrlPr>
                                  <a:rPr lang="en-IE" sz="2400" b="0" i="1" smtClean="0">
                                    <a:latin typeface="Cambria Math"/>
                                  </a:rPr>
                                </m:ctrlPr>
                              </m:sSubPr>
                              <m:e>
                                <m:r>
                                  <a:rPr lang="en-IE" sz="2400" b="0" i="1" smtClean="0">
                                    <a:latin typeface="Cambria Math"/>
                                  </a:rPr>
                                  <m:t>𝐹</m:t>
                                </m:r>
                              </m:e>
                              <m:sub>
                                <m:r>
                                  <a:rPr lang="en-IE" sz="2400" b="0" i="1" smtClean="0">
                                    <a:latin typeface="Cambria Math"/>
                                  </a:rPr>
                                  <m:t>𝑥</m:t>
                                </m:r>
                              </m:sub>
                            </m:sSub>
                          </m:num>
                          <m:den>
                            <m:r>
                              <a:rPr lang="en-IE" sz="3200" b="0" i="1" smtClean="0">
                                <a:latin typeface="Cambria Math"/>
                              </a:rPr>
                              <m:t>130</m:t>
                            </m:r>
                          </m:den>
                        </m:f>
                      </m:e>
                    </m:func>
                  </m:oMath>
                </a14:m>
                <a:endParaRPr lang="en-IE" sz="2400" dirty="0" smtClean="0"/>
              </a:p>
              <a:p>
                <a:pPr marL="285750" indent="-285750">
                  <a:buFont typeface="Arial" panose="020B0604020202020204" pitchFamily="34" charset="0"/>
                  <a:buChar char="•"/>
                </a:pPr>
                <a14:m>
                  <m:oMath xmlns:m="http://schemas.openxmlformats.org/officeDocument/2006/math">
                    <m:func>
                      <m:funcPr>
                        <m:ctrlPr>
                          <a:rPr lang="en-IE" sz="2400" b="0" i="1" smtClean="0">
                            <a:latin typeface="Cambria Math"/>
                          </a:rPr>
                        </m:ctrlPr>
                      </m:funcPr>
                      <m:fName>
                        <m:sSub>
                          <m:sSubPr>
                            <m:ctrlPr>
                              <a:rPr lang="en-IE" sz="2400" b="0" i="1" smtClean="0">
                                <a:latin typeface="Cambria Math"/>
                              </a:rPr>
                            </m:ctrlPr>
                          </m:sSubPr>
                          <m:e>
                            <m:r>
                              <a:rPr lang="en-IE" sz="2400" b="0" i="1" smtClean="0">
                                <a:latin typeface="Cambria Math"/>
                              </a:rPr>
                              <m:t>𝐹</m:t>
                            </m:r>
                          </m:e>
                          <m:sub>
                            <m:r>
                              <a:rPr lang="en-IE" sz="2400" b="0" i="1" smtClean="0">
                                <a:latin typeface="Cambria Math"/>
                              </a:rPr>
                              <m:t>𝑥</m:t>
                            </m:r>
                          </m:sub>
                        </m:sSub>
                        <m:r>
                          <a:rPr lang="en-IE" sz="2400" b="0" i="0" smtClean="0">
                            <a:latin typeface="Cambria Math"/>
                          </a:rPr>
                          <m:t>=130 </m:t>
                        </m:r>
                        <m:r>
                          <m:rPr>
                            <m:sty m:val="p"/>
                          </m:rPr>
                          <a:rPr lang="en-IE" sz="2400" b="0" i="0" smtClean="0">
                            <a:latin typeface="Cambria Math"/>
                          </a:rPr>
                          <m:t>cos</m:t>
                        </m:r>
                      </m:fName>
                      <m:e>
                        <m:r>
                          <a:rPr lang="en-IE" sz="2400" b="0" i="1" smtClean="0">
                            <a:latin typeface="Cambria Math"/>
                          </a:rPr>
                          <m:t>𝐴</m:t>
                        </m:r>
                        <m:r>
                          <a:rPr lang="en-IE" sz="2400" b="0" i="1" smtClean="0">
                            <a:latin typeface="Cambria Math"/>
                          </a:rPr>
                          <m:t>=</m:t>
                        </m:r>
                        <m:r>
                          <a:rPr lang="en-IE" sz="2400" b="0" i="0" smtClean="0">
                            <a:latin typeface="Cambria Math"/>
                          </a:rPr>
                          <m:t>130</m:t>
                        </m:r>
                        <m:d>
                          <m:dPr>
                            <m:ctrlPr>
                              <a:rPr lang="en-IE" sz="2400" b="0" i="1" smtClean="0">
                                <a:latin typeface="Cambria Math"/>
                              </a:rPr>
                            </m:ctrlPr>
                          </m:dPr>
                          <m:e>
                            <m:f>
                              <m:fPr>
                                <m:ctrlPr>
                                  <a:rPr lang="en-IE" sz="2400" b="0" i="1" smtClean="0">
                                    <a:latin typeface="Cambria Math"/>
                                  </a:rPr>
                                </m:ctrlPr>
                              </m:fPr>
                              <m:num>
                                <m:r>
                                  <a:rPr lang="en-IE" sz="2400" b="0" i="1" smtClean="0">
                                    <a:latin typeface="Cambria Math"/>
                                  </a:rPr>
                                  <m:t>12</m:t>
                                </m:r>
                              </m:num>
                              <m:den>
                                <m:r>
                                  <a:rPr lang="en-IE" sz="2400" b="0" i="1" smtClean="0">
                                    <a:latin typeface="Cambria Math"/>
                                  </a:rPr>
                                  <m:t>13</m:t>
                                </m:r>
                              </m:den>
                            </m:f>
                          </m:e>
                        </m:d>
                      </m:e>
                    </m:func>
                    <m:r>
                      <a:rPr lang="en-IE" sz="2400" b="0" i="1" smtClean="0">
                        <a:latin typeface="Cambria Math"/>
                      </a:rPr>
                      <m:t> </m:t>
                    </m:r>
                  </m:oMath>
                </a14:m>
                <a:endParaRPr lang="en-IE" sz="2400" b="0" dirty="0" smtClean="0"/>
              </a:p>
              <a:p>
                <a:pPr marL="285750" indent="-285750">
                  <a:buFont typeface="Arial" panose="020B0604020202020204" pitchFamily="34" charset="0"/>
                  <a:buChar char="•"/>
                </a:pPr>
                <a14:m>
                  <m:oMath xmlns:m="http://schemas.openxmlformats.org/officeDocument/2006/math">
                    <m:sSub>
                      <m:sSubPr>
                        <m:ctrlPr>
                          <a:rPr lang="en-IE" sz="2400" b="0" i="1" smtClean="0">
                            <a:latin typeface="Cambria Math"/>
                          </a:rPr>
                        </m:ctrlPr>
                      </m:sSubPr>
                      <m:e>
                        <m:r>
                          <a:rPr lang="en-IE" sz="2400" b="0" i="1" smtClean="0">
                            <a:latin typeface="Cambria Math"/>
                          </a:rPr>
                          <m:t>𝐹</m:t>
                        </m:r>
                      </m:e>
                      <m:sub>
                        <m:r>
                          <a:rPr lang="en-IE" sz="2400" b="0" i="1" smtClean="0">
                            <a:latin typeface="Cambria Math"/>
                          </a:rPr>
                          <m:t>𝑥</m:t>
                        </m:r>
                      </m:sub>
                    </m:sSub>
                    <m:r>
                      <a:rPr lang="en-IE" sz="2400" b="0" i="0" smtClean="0">
                        <a:latin typeface="Cambria Math"/>
                      </a:rPr>
                      <m:t>=120 </m:t>
                    </m:r>
                  </m:oMath>
                </a14:m>
                <a:r>
                  <a:rPr lang="en-IE" sz="2400" dirty="0" smtClean="0"/>
                  <a:t>N</a:t>
                </a:r>
              </a:p>
              <a:p>
                <a:pPr marL="285750" indent="-285750">
                  <a:buFont typeface="Arial" panose="020B0604020202020204" pitchFamily="34" charset="0"/>
                  <a:buChar char="•"/>
                </a:pPr>
                <a14:m>
                  <m:oMath xmlns:m="http://schemas.openxmlformats.org/officeDocument/2006/math">
                    <m:r>
                      <a:rPr lang="en-IE" sz="2400" b="0" i="1" smtClean="0">
                        <a:latin typeface="Cambria Math"/>
                      </a:rPr>
                      <m:t>𝑊</m:t>
                    </m:r>
                    <m:r>
                      <a:rPr lang="en-IE" sz="2400" b="0" i="1" smtClean="0">
                        <a:latin typeface="Cambria Math"/>
                      </a:rPr>
                      <m:t>=</m:t>
                    </m:r>
                    <m:r>
                      <a:rPr lang="en-IE" sz="2400" b="0" i="1" smtClean="0">
                        <a:latin typeface="Cambria Math"/>
                      </a:rPr>
                      <m:t>𝐹𝑠</m:t>
                    </m:r>
                    <m:r>
                      <a:rPr lang="en-IE" sz="2400" b="0" i="1" smtClean="0">
                        <a:latin typeface="Cambria Math"/>
                      </a:rPr>
                      <m:t>=</m:t>
                    </m:r>
                    <m:r>
                      <a:rPr lang="en-IE" sz="2400" b="0" i="1" smtClean="0">
                        <a:latin typeface="Cambria Math"/>
                      </a:rPr>
                      <m:t>𝑊</m:t>
                    </m:r>
                    <m:sSub>
                      <m:sSubPr>
                        <m:ctrlPr>
                          <a:rPr lang="en-IE" sz="2400" b="0" i="1" smtClean="0">
                            <a:latin typeface="Cambria Math"/>
                          </a:rPr>
                        </m:ctrlPr>
                      </m:sSubPr>
                      <m:e>
                        <m:r>
                          <a:rPr lang="en-IE" sz="2400" b="0" i="1" smtClean="0">
                            <a:latin typeface="Cambria Math"/>
                          </a:rPr>
                          <m:t>𝐹</m:t>
                        </m:r>
                      </m:e>
                      <m:sub>
                        <m:r>
                          <a:rPr lang="en-IE" sz="2400" b="0" i="1" smtClean="0">
                            <a:latin typeface="Cambria Math"/>
                          </a:rPr>
                          <m:t>𝑥</m:t>
                        </m:r>
                      </m:sub>
                    </m:sSub>
                  </m:oMath>
                </a14:m>
                <a:endParaRPr lang="en-IE" sz="2400" dirty="0" smtClean="0"/>
              </a:p>
              <a:p>
                <a:pPr marL="285750" indent="-285750">
                  <a:buFont typeface="Arial" panose="020B0604020202020204" pitchFamily="34" charset="0"/>
                  <a:buChar char="•"/>
                </a:pPr>
                <a14:m>
                  <m:oMath xmlns:m="http://schemas.openxmlformats.org/officeDocument/2006/math">
                    <m:r>
                      <a:rPr lang="en-IE" sz="2400" b="0" i="1" smtClean="0">
                        <a:latin typeface="Cambria Math"/>
                      </a:rPr>
                      <m:t>𝑊</m:t>
                    </m:r>
                    <m:r>
                      <a:rPr lang="en-IE" sz="2400" b="0" i="1" smtClean="0">
                        <a:latin typeface="Cambria Math"/>
                      </a:rPr>
                      <m:t>=</m:t>
                    </m:r>
                    <m:r>
                      <a:rPr lang="en-IE" sz="2400" b="0" i="1" smtClean="0">
                        <a:latin typeface="Cambria Math"/>
                      </a:rPr>
                      <m:t>𝐹𝑠</m:t>
                    </m:r>
                    <m:r>
                      <a:rPr lang="en-IE" sz="2400" b="0" i="1" smtClean="0">
                        <a:latin typeface="Cambria Math"/>
                      </a:rPr>
                      <m:t>=</m:t>
                    </m:r>
                    <m:r>
                      <a:rPr lang="en-IE" sz="2400" b="0" i="0" smtClean="0">
                        <a:latin typeface="Cambria Math"/>
                      </a:rPr>
                      <m:t>120</m:t>
                    </m:r>
                  </m:oMath>
                </a14:m>
                <a:r>
                  <a:rPr lang="en-IE" sz="2400" dirty="0" smtClean="0"/>
                  <a:t>(50)=6000 J</a:t>
                </a:r>
              </a:p>
              <a:p>
                <a:pPr/>
                <a14:m>
                  <m:oMathPara xmlns:m="http://schemas.openxmlformats.org/officeDocument/2006/math">
                    <m:oMathParaPr>
                      <m:jc m:val="centerGroup"/>
                    </m:oMathParaPr>
                    <m:oMath xmlns:m="http://schemas.openxmlformats.org/officeDocument/2006/math">
                      <m:r>
                        <a:rPr lang="en-IE" sz="2400" b="0" i="1" smtClean="0">
                          <a:latin typeface="Cambria Math"/>
                        </a:rPr>
                        <m:t>𝑃𝑜𝑤𝑒𝑟</m:t>
                      </m:r>
                      <m:r>
                        <a:rPr lang="en-IE" sz="2400" b="0" i="1" smtClean="0">
                          <a:latin typeface="Cambria Math"/>
                        </a:rPr>
                        <m:t>=</m:t>
                      </m:r>
                      <m:f>
                        <m:fPr>
                          <m:ctrlPr>
                            <a:rPr lang="en-IE" sz="2400" b="0" i="1" smtClean="0">
                              <a:latin typeface="Cambria Math"/>
                            </a:rPr>
                          </m:ctrlPr>
                        </m:fPr>
                        <m:num>
                          <m:r>
                            <a:rPr lang="en-IE" sz="2400" b="0" i="1" smtClean="0">
                              <a:latin typeface="Cambria Math"/>
                            </a:rPr>
                            <m:t>𝑊</m:t>
                          </m:r>
                        </m:num>
                        <m:den>
                          <m:r>
                            <a:rPr lang="en-IE" sz="2400" b="0" i="1" smtClean="0">
                              <a:latin typeface="Cambria Math"/>
                            </a:rPr>
                            <m:t>𝑡</m:t>
                          </m:r>
                        </m:den>
                      </m:f>
                      <m:r>
                        <a:rPr lang="en-IE" sz="2400" b="0" i="1" smtClean="0">
                          <a:latin typeface="Cambria Math"/>
                        </a:rPr>
                        <m:t>=</m:t>
                      </m:r>
                      <m:f>
                        <m:fPr>
                          <m:ctrlPr>
                            <a:rPr lang="en-IE" sz="2400" b="0" i="1" smtClean="0">
                              <a:latin typeface="Cambria Math"/>
                            </a:rPr>
                          </m:ctrlPr>
                        </m:fPr>
                        <m:num>
                          <m:r>
                            <a:rPr lang="en-IE" sz="2400" b="0" i="1" smtClean="0">
                              <a:latin typeface="Cambria Math"/>
                            </a:rPr>
                            <m:t>6000</m:t>
                          </m:r>
                        </m:num>
                        <m:den>
                          <m:r>
                            <a:rPr lang="en-IE" sz="2400" b="0" i="1" smtClean="0">
                              <a:latin typeface="Cambria Math"/>
                            </a:rPr>
                            <m:t>60</m:t>
                          </m:r>
                        </m:den>
                      </m:f>
                      <m:r>
                        <a:rPr lang="en-IE" sz="2400" b="0" i="1" smtClean="0">
                          <a:latin typeface="Cambria Math"/>
                        </a:rPr>
                        <m:t>=100 </m:t>
                      </m:r>
                      <m:r>
                        <a:rPr lang="en-IE" sz="2400" b="0" i="1" smtClean="0">
                          <a:latin typeface="Cambria Math"/>
                        </a:rPr>
                        <m:t>𝑊</m:t>
                      </m:r>
                    </m:oMath>
                  </m:oMathPara>
                </a14:m>
                <a:endParaRPr lang="en-IE" sz="2400" b="0" dirty="0" smtClean="0"/>
              </a:p>
              <a:p>
                <a:r>
                  <a:rPr lang="en-IE" sz="2400" dirty="0" smtClean="0">
                    <a:solidFill>
                      <a:srgbClr val="FF0000"/>
                    </a:solidFill>
                  </a:rPr>
                  <a:t>Question 6</a:t>
                </a:r>
              </a:p>
            </p:txBody>
          </p:sp>
        </mc:Choice>
        <mc:Fallback xmlns="">
          <p:sp>
            <p:nvSpPr>
              <p:cNvPr id="22" name="TextBox 21"/>
              <p:cNvSpPr txBox="1">
                <a:spLocks noRot="1" noChangeAspect="1" noMove="1" noResize="1" noEditPoints="1" noAdjustHandles="1" noChangeArrowheads="1" noChangeShapeType="1" noTextEdit="1"/>
              </p:cNvSpPr>
              <p:nvPr/>
            </p:nvSpPr>
            <p:spPr>
              <a:xfrm>
                <a:off x="4301970" y="3443620"/>
                <a:ext cx="4392488" cy="3468578"/>
              </a:xfrm>
              <a:prstGeom prst="rect">
                <a:avLst/>
              </a:prstGeom>
              <a:blipFill rotWithShape="1">
                <a:blip r:embed="rId6"/>
                <a:stretch>
                  <a:fillRect l="-2222" b="-2988"/>
                </a:stretch>
              </a:blipFill>
            </p:spPr>
            <p:txBody>
              <a:bodyPr/>
              <a:lstStyle/>
              <a:p>
                <a:r>
                  <a:rPr lang="en-IE">
                    <a:noFill/>
                  </a:rPr>
                  <a:t> </a:t>
                </a:r>
              </a:p>
            </p:txBody>
          </p:sp>
        </mc:Fallback>
      </mc:AlternateContent>
      <p:sp>
        <p:nvSpPr>
          <p:cNvPr id="23" name="TextBox 22"/>
          <p:cNvSpPr txBox="1"/>
          <p:nvPr/>
        </p:nvSpPr>
        <p:spPr>
          <a:xfrm>
            <a:off x="1403648" y="4271286"/>
            <a:ext cx="864096" cy="369332"/>
          </a:xfrm>
          <a:prstGeom prst="rect">
            <a:avLst/>
          </a:prstGeom>
          <a:noFill/>
        </p:spPr>
        <p:txBody>
          <a:bodyPr wrap="square" rtlCol="0">
            <a:spAutoFit/>
          </a:bodyPr>
          <a:lstStyle/>
          <a:p>
            <a:r>
              <a:rPr lang="en-IE" dirty="0" smtClean="0"/>
              <a:t>A</a:t>
            </a:r>
            <a:endParaRPr lang="en-IE" dirty="0"/>
          </a:p>
        </p:txBody>
      </p:sp>
      <p:sp>
        <p:nvSpPr>
          <p:cNvPr id="24" name="TextBox 23"/>
          <p:cNvSpPr txBox="1"/>
          <p:nvPr/>
        </p:nvSpPr>
        <p:spPr>
          <a:xfrm>
            <a:off x="5967696" y="2780928"/>
            <a:ext cx="864096" cy="369332"/>
          </a:xfrm>
          <a:prstGeom prst="rect">
            <a:avLst/>
          </a:prstGeom>
          <a:noFill/>
        </p:spPr>
        <p:txBody>
          <a:bodyPr wrap="square" rtlCol="0">
            <a:spAutoFit/>
          </a:bodyPr>
          <a:lstStyle/>
          <a:p>
            <a:r>
              <a:rPr lang="en-IE" dirty="0" smtClean="0"/>
              <a:t>A</a:t>
            </a:r>
            <a:endParaRPr lang="en-IE" dirty="0"/>
          </a:p>
        </p:txBody>
      </p:sp>
    </p:spTree>
    <p:extLst>
      <p:ext uri="{BB962C8B-B14F-4D97-AF65-F5344CB8AC3E}">
        <p14:creationId xmlns:p14="http://schemas.microsoft.com/office/powerpoint/2010/main" val="95495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7" grpId="0"/>
      <p:bldP spid="18" grpId="0" animBg="1"/>
      <p:bldP spid="20" grpId="0"/>
      <p:bldP spid="21"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tt\AppData\Local\Microsoft\Windows\Temporary Internet Files\Content.IE5\2OVSG1EQ\SMART_CAR_N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570" y="770107"/>
            <a:ext cx="1429206" cy="8672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19294"/>
            <a:ext cx="8291264" cy="490066"/>
          </a:xfrm>
        </p:spPr>
        <p:txBody>
          <a:bodyPr>
            <a:normAutofit fontScale="90000"/>
          </a:bodyPr>
          <a:lstStyle/>
          <a:p>
            <a:r>
              <a:rPr lang="en-IE" u="sng" dirty="0" smtClean="0"/>
              <a:t>Tractive Force</a:t>
            </a:r>
            <a:endParaRPr lang="en-IE"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2276872"/>
                <a:ext cx="9036496" cy="4281339"/>
              </a:xfrm>
            </p:spPr>
            <p:txBody>
              <a:bodyPr>
                <a:normAutofit fontScale="92500" lnSpcReduction="10000"/>
              </a:bodyPr>
              <a:lstStyle/>
              <a:p>
                <a:r>
                  <a:rPr lang="en-IE" dirty="0" smtClean="0"/>
                  <a:t>Imagine a car drive by a constant force travelling at a constant velocity.</a:t>
                </a:r>
              </a:p>
              <a:p>
                <a14:m>
                  <m:oMath xmlns:m="http://schemas.openxmlformats.org/officeDocument/2006/math">
                    <m:r>
                      <m:rPr>
                        <m:sty m:val="p"/>
                      </m:rPr>
                      <a:rPr lang="en-IE" b="0" i="0" smtClean="0">
                        <a:latin typeface="Cambria Math"/>
                      </a:rPr>
                      <m:t>P</m:t>
                    </m:r>
                    <m:r>
                      <a:rPr lang="en-IE" b="0" i="1" smtClean="0">
                        <a:latin typeface="Cambria Math"/>
                      </a:rPr>
                      <m:t>=</m:t>
                    </m:r>
                    <m:f>
                      <m:fPr>
                        <m:ctrlPr>
                          <a:rPr lang="en-IE" b="0" i="1" smtClean="0">
                            <a:latin typeface="Cambria Math"/>
                          </a:rPr>
                        </m:ctrlPr>
                      </m:fPr>
                      <m:num>
                        <m:r>
                          <a:rPr lang="en-IE" b="0" i="1" smtClean="0">
                            <a:latin typeface="Cambria Math"/>
                          </a:rPr>
                          <m:t>𝑊</m:t>
                        </m:r>
                      </m:num>
                      <m:den>
                        <m:r>
                          <a:rPr lang="en-IE" b="0" i="1" smtClean="0">
                            <a:latin typeface="Cambria Math"/>
                          </a:rPr>
                          <m:t>𝑡</m:t>
                        </m:r>
                      </m:den>
                    </m:f>
                    <m:r>
                      <m:rPr>
                        <m:nor/>
                      </m:rPr>
                      <a:rPr lang="en-IE" dirty="0" smtClean="0"/>
                      <m:t>,</m:t>
                    </m:r>
                    <m:r>
                      <m:rPr>
                        <m:nor/>
                      </m:rPr>
                      <a:rPr lang="en-IE" b="0" i="0" dirty="0" smtClean="0"/>
                      <m:t> </m:t>
                    </m:r>
                    <m:r>
                      <a:rPr lang="en-IE" b="0" i="1" smtClean="0">
                        <a:latin typeface="Cambria Math"/>
                      </a:rPr>
                      <m:t>𝑠</m:t>
                    </m:r>
                    <m:r>
                      <a:rPr lang="en-IE" b="0" i="1" smtClean="0">
                        <a:latin typeface="Cambria Math"/>
                      </a:rPr>
                      <m:t>=</m:t>
                    </m:r>
                    <m:r>
                      <a:rPr lang="en-IE" b="0" i="1" smtClean="0">
                        <a:latin typeface="Cambria Math"/>
                      </a:rPr>
                      <m:t>𝑢𝑡</m:t>
                    </m:r>
                  </m:oMath>
                </a14:m>
                <a:r>
                  <a:rPr lang="en-IE" dirty="0" smtClean="0"/>
                  <a:t>,</a:t>
                </a:r>
                <a:r>
                  <a:rPr lang="en-IE" b="0" dirty="0" smtClean="0"/>
                  <a:t> </a:t>
                </a:r>
                <a14:m>
                  <m:oMath xmlns:m="http://schemas.openxmlformats.org/officeDocument/2006/math">
                    <m:r>
                      <a:rPr lang="en-IE" b="0" i="1" smtClean="0">
                        <a:latin typeface="Cambria Math"/>
                      </a:rPr>
                      <m:t>𝑊</m:t>
                    </m:r>
                    <m:r>
                      <a:rPr lang="en-IE" b="0" i="1" smtClean="0">
                        <a:latin typeface="Cambria Math"/>
                      </a:rPr>
                      <m:t>=</m:t>
                    </m:r>
                    <m:r>
                      <a:rPr lang="en-IE" b="0" i="1" smtClean="0">
                        <a:latin typeface="Cambria Math"/>
                      </a:rPr>
                      <m:t>𝐹</m:t>
                    </m:r>
                    <m:r>
                      <a:rPr lang="en-IE" b="0" i="1" smtClean="0">
                        <a:latin typeface="Cambria Math"/>
                      </a:rPr>
                      <m:t>.</m:t>
                    </m:r>
                    <m:r>
                      <a:rPr lang="en-IE" b="0" i="1" smtClean="0">
                        <a:latin typeface="Cambria Math"/>
                      </a:rPr>
                      <m:t>𝑠</m:t>
                    </m:r>
                  </m:oMath>
                </a14:m>
                <a:endParaRPr lang="en-IE" dirty="0" smtClean="0"/>
              </a:p>
              <a:p>
                <a:r>
                  <a:rPr lang="en-IE" dirty="0" smtClean="0"/>
                  <a:t>Combine these equations to derive an equation for P in terms of F and v</a:t>
                </a:r>
              </a:p>
              <a:p>
                <a14:m>
                  <m:oMath xmlns:m="http://schemas.openxmlformats.org/officeDocument/2006/math">
                    <m:r>
                      <m:rPr>
                        <m:sty m:val="p"/>
                      </m:rPr>
                      <a:rPr lang="en-IE" b="0" i="0" smtClean="0">
                        <a:latin typeface="Cambria Math"/>
                      </a:rPr>
                      <m:t>P</m:t>
                    </m:r>
                    <m:r>
                      <a:rPr lang="en-IE" b="0" i="1" smtClean="0">
                        <a:latin typeface="Cambria Math"/>
                      </a:rPr>
                      <m:t>=</m:t>
                    </m:r>
                    <m:r>
                      <a:rPr lang="en-IE" b="0" i="1" smtClean="0">
                        <a:latin typeface="Cambria Math"/>
                      </a:rPr>
                      <m:t>𝐹𝑣</m:t>
                    </m:r>
                  </m:oMath>
                </a14:m>
                <a:r>
                  <a:rPr lang="en-IE" dirty="0" smtClean="0"/>
                  <a:t>. We call the Force driving the motion the Tractive Effort, </a:t>
                </a:r>
                <a14:m>
                  <m:oMath xmlns:m="http://schemas.openxmlformats.org/officeDocument/2006/math">
                    <m:r>
                      <a:rPr lang="en-IE" b="0" i="1" smtClean="0">
                        <a:latin typeface="Cambria Math"/>
                      </a:rPr>
                      <m:t>𝑇</m:t>
                    </m:r>
                  </m:oMath>
                </a14:m>
                <a:r>
                  <a:rPr lang="en-IE" dirty="0" smtClean="0"/>
                  <a:t>.</a:t>
                </a:r>
              </a:p>
              <a:p>
                <a:r>
                  <a:rPr lang="en-IE" dirty="0" smtClean="0">
                    <a:solidFill>
                      <a:srgbClr val="FF0000"/>
                    </a:solidFill>
                  </a:rPr>
                  <a:t> </a:t>
                </a:r>
                <a14:m>
                  <m:oMath xmlns:m="http://schemas.openxmlformats.org/officeDocument/2006/math">
                    <m:r>
                      <m:rPr>
                        <m:sty m:val="p"/>
                      </m:rPr>
                      <a:rPr lang="en-IE">
                        <a:solidFill>
                          <a:srgbClr val="FF0000"/>
                        </a:solidFill>
                        <a:latin typeface="Cambria Math"/>
                      </a:rPr>
                      <m:t>P</m:t>
                    </m:r>
                    <m:r>
                      <a:rPr lang="en-IE" i="1">
                        <a:solidFill>
                          <a:srgbClr val="FF0000"/>
                        </a:solidFill>
                        <a:latin typeface="Cambria Math"/>
                      </a:rPr>
                      <m:t>=</m:t>
                    </m:r>
                    <m:r>
                      <a:rPr lang="en-IE" b="0" i="1" smtClean="0">
                        <a:solidFill>
                          <a:srgbClr val="FF0000"/>
                        </a:solidFill>
                        <a:latin typeface="Cambria Math"/>
                      </a:rPr>
                      <m:t>𝑇</m:t>
                    </m:r>
                    <m:r>
                      <a:rPr lang="en-IE" i="1">
                        <a:solidFill>
                          <a:srgbClr val="FF0000"/>
                        </a:solidFill>
                        <a:latin typeface="Cambria Math"/>
                      </a:rPr>
                      <m:t>𝑣</m:t>
                    </m:r>
                  </m:oMath>
                </a14:m>
                <a:r>
                  <a:rPr lang="en-IE" dirty="0">
                    <a:solidFill>
                      <a:srgbClr val="FF000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2276872"/>
                <a:ext cx="9036496" cy="4281339"/>
              </a:xfrm>
              <a:blipFill rotWithShape="1">
                <a:blip r:embed="rId3"/>
                <a:stretch>
                  <a:fillRect l="-1417" t="-2849"/>
                </a:stretch>
              </a:blipFill>
            </p:spPr>
            <p:txBody>
              <a:bodyPr/>
              <a:lstStyle/>
              <a:p>
                <a:r>
                  <a:rPr lang="en-IE">
                    <a:noFill/>
                  </a:rPr>
                  <a:t> </a:t>
                </a:r>
              </a:p>
            </p:txBody>
          </p:sp>
        </mc:Fallback>
      </mc:AlternateContent>
      <p:cxnSp>
        <p:nvCxnSpPr>
          <p:cNvPr id="5" name="Straight Arrow Connector 4"/>
          <p:cNvCxnSpPr/>
          <p:nvPr/>
        </p:nvCxnSpPr>
        <p:spPr>
          <a:xfrm>
            <a:off x="1907704" y="1292172"/>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2915816" y="1107506"/>
                <a:ext cx="625883"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sz="2400" b="0" i="1" smtClean="0">
                          <a:latin typeface="Cambria Math"/>
                        </a:rPr>
                        <m:t>𝐹</m:t>
                      </m:r>
                    </m:oMath>
                  </m:oMathPara>
                </a14:m>
                <a:endParaRPr lang="en-IE" sz="2400" dirty="0"/>
              </a:p>
            </p:txBody>
          </p:sp>
        </mc:Choice>
        <mc:Fallback xmlns="">
          <p:sp>
            <p:nvSpPr>
              <p:cNvPr id="7" name="Rectangle 6"/>
              <p:cNvSpPr>
                <a:spLocks noRot="1" noChangeAspect="1" noMove="1" noResize="1" noEditPoints="1" noAdjustHandles="1" noChangeArrowheads="1" noChangeShapeType="1" noTextEdit="1"/>
              </p:cNvSpPr>
              <p:nvPr/>
            </p:nvSpPr>
            <p:spPr>
              <a:xfrm>
                <a:off x="2915816" y="1107506"/>
                <a:ext cx="625883" cy="461665"/>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281821" y="1637403"/>
                <a:ext cx="1273955"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sz="2400" b="0" i="1" smtClean="0">
                          <a:latin typeface="Cambria Math"/>
                        </a:rPr>
                        <m:t>𝑢</m:t>
                      </m:r>
                      <m:r>
                        <a:rPr lang="en-IE" sz="2400" b="0" i="1" smtClean="0">
                          <a:latin typeface="Cambria Math"/>
                        </a:rPr>
                        <m:t>=</m:t>
                      </m:r>
                      <m:r>
                        <a:rPr lang="en-IE" sz="2400" b="0" i="1" smtClean="0">
                          <a:latin typeface="Cambria Math"/>
                        </a:rPr>
                        <m:t>𝑣</m:t>
                      </m:r>
                    </m:oMath>
                  </m:oMathPara>
                </a14:m>
                <a:endParaRPr lang="en-IE" sz="2400" dirty="0"/>
              </a:p>
            </p:txBody>
          </p:sp>
        </mc:Choice>
        <mc:Fallback xmlns="">
          <p:sp>
            <p:nvSpPr>
              <p:cNvPr id="9" name="Rectangle 8"/>
              <p:cNvSpPr>
                <a:spLocks noRot="1" noChangeAspect="1" noMove="1" noResize="1" noEditPoints="1" noAdjustHandles="1" noChangeArrowheads="1" noChangeShapeType="1" noTextEdit="1"/>
              </p:cNvSpPr>
              <p:nvPr/>
            </p:nvSpPr>
            <p:spPr>
              <a:xfrm>
                <a:off x="1281821" y="1637403"/>
                <a:ext cx="1273955" cy="461665"/>
              </a:xfrm>
              <a:prstGeom prst="rect">
                <a:avLst/>
              </a:prstGeom>
              <a:blipFill rotWithShape="1">
                <a:blip r:embed="rId5"/>
                <a:stretch>
                  <a:fillRect/>
                </a:stretch>
              </a:blipFill>
            </p:spPr>
            <p:txBody>
              <a:bodyPr/>
              <a:lstStyle/>
              <a:p>
                <a:r>
                  <a:rPr lang="en-IE">
                    <a:noFill/>
                  </a:rPr>
                  <a:t> </a:t>
                </a:r>
              </a:p>
            </p:txBody>
          </p:sp>
        </mc:Fallback>
      </mc:AlternateContent>
      <p:sp>
        <p:nvSpPr>
          <p:cNvPr id="8" name="Right Arrow 7"/>
          <p:cNvSpPr/>
          <p:nvPr/>
        </p:nvSpPr>
        <p:spPr>
          <a:xfrm>
            <a:off x="2375756" y="1741417"/>
            <a:ext cx="1332148" cy="23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79733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Q7 and Then </a:t>
            </a:r>
            <a:r>
              <a:rPr lang="en-IE" dirty="0" err="1" smtClean="0"/>
              <a:t>Hwk</a:t>
            </a:r>
            <a:r>
              <a:rPr lang="en-IE" dirty="0" smtClean="0"/>
              <a:t>/</a:t>
            </a:r>
            <a:r>
              <a:rPr lang="en-IE" dirty="0" err="1" smtClean="0"/>
              <a:t>cwk</a:t>
            </a:r>
            <a:r>
              <a:rPr lang="en-IE" dirty="0" smtClean="0"/>
              <a:t> 8,9,10, 11,13</a:t>
            </a:r>
            <a:endParaRPr lang="en-IE" dirty="0"/>
          </a:p>
        </p:txBody>
      </p:sp>
      <p:sp>
        <p:nvSpPr>
          <p:cNvPr id="3" name="Content Placeholder 2"/>
          <p:cNvSpPr>
            <a:spLocks noGrp="1"/>
          </p:cNvSpPr>
          <p:nvPr>
            <p:ph idx="1"/>
          </p:nvPr>
        </p:nvSpPr>
        <p:spPr/>
        <p:txBody>
          <a:bodyPr/>
          <a:lstStyle/>
          <a:p>
            <a:endParaRPr lang="en-IE" dirty="0"/>
          </a:p>
        </p:txBody>
      </p:sp>
    </p:spTree>
    <p:extLst>
      <p:ext uri="{BB962C8B-B14F-4D97-AF65-F5344CB8AC3E}">
        <p14:creationId xmlns:p14="http://schemas.microsoft.com/office/powerpoint/2010/main" val="3562383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88"/>
            <a:ext cx="8229600" cy="1143000"/>
          </a:xfrm>
        </p:spPr>
        <p:txBody>
          <a:bodyPr/>
          <a:lstStyle/>
          <a:p>
            <a:pPr algn="l"/>
            <a:r>
              <a:rPr lang="en-IE" u="sng" dirty="0" smtClean="0"/>
              <a:t>Energy</a:t>
            </a:r>
            <a:endParaRPr lang="en-IE" u="sng" dirty="0"/>
          </a:p>
        </p:txBody>
      </p:sp>
      <p:sp>
        <p:nvSpPr>
          <p:cNvPr id="3" name="Content Placeholder 2"/>
          <p:cNvSpPr>
            <a:spLocks noGrp="1"/>
          </p:cNvSpPr>
          <p:nvPr>
            <p:ph idx="1"/>
          </p:nvPr>
        </p:nvSpPr>
        <p:spPr>
          <a:xfrm>
            <a:off x="179512" y="1052736"/>
            <a:ext cx="6840760" cy="5544616"/>
          </a:xfrm>
        </p:spPr>
        <p:txBody>
          <a:bodyPr>
            <a:normAutofit fontScale="92500" lnSpcReduction="10000"/>
          </a:bodyPr>
          <a:lstStyle/>
          <a:p>
            <a:r>
              <a:rPr lang="en-IE" dirty="0" smtClean="0"/>
              <a:t>What is the definition of energy?</a:t>
            </a:r>
          </a:p>
          <a:p>
            <a:r>
              <a:rPr lang="en-IE" dirty="0" smtClean="0">
                <a:solidFill>
                  <a:srgbClr val="FF0000"/>
                </a:solidFill>
              </a:rPr>
              <a:t>The ability to do work?</a:t>
            </a:r>
          </a:p>
          <a:p>
            <a:r>
              <a:rPr lang="en-IE" dirty="0" smtClean="0"/>
              <a:t>Energy comes in different forms, how many can you name?</a:t>
            </a:r>
          </a:p>
          <a:p>
            <a:r>
              <a:rPr lang="en-IE" dirty="0" smtClean="0">
                <a:solidFill>
                  <a:srgbClr val="FF0000"/>
                </a:solidFill>
              </a:rPr>
              <a:t>Heat, light (E-M radiation), electricity, chemical, Elastic Potential, Gravitational Potential, Kinetic</a:t>
            </a:r>
          </a:p>
          <a:p>
            <a:r>
              <a:rPr lang="en-IE" dirty="0" smtClean="0"/>
              <a:t>What is the principle of conservation of energy?</a:t>
            </a:r>
          </a:p>
          <a:p>
            <a:r>
              <a:rPr lang="en-IE" dirty="0" smtClean="0">
                <a:solidFill>
                  <a:srgbClr val="FF0000"/>
                </a:solidFill>
              </a:rPr>
              <a:t>Energy can neither be created or destroyed, only converted from one form to another.</a:t>
            </a:r>
            <a:endParaRPr lang="en-IE"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76200"/>
            <a:ext cx="23145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485" y="2195512"/>
            <a:ext cx="20478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54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88"/>
            <a:ext cx="8229600" cy="1143000"/>
          </a:xfrm>
        </p:spPr>
        <p:txBody>
          <a:bodyPr/>
          <a:lstStyle/>
          <a:p>
            <a:pPr algn="l"/>
            <a:r>
              <a:rPr lang="en-IE" u="sng" dirty="0" smtClean="0"/>
              <a:t>Gravitational Potential Energy, E</a:t>
            </a:r>
            <a:r>
              <a:rPr lang="en-IE" u="sng" baseline="-25000" dirty="0" smtClean="0"/>
              <a:t>p</a:t>
            </a:r>
            <a:endParaRPr lang="en-IE"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052736"/>
                <a:ext cx="6192688" cy="5544616"/>
              </a:xfrm>
            </p:spPr>
            <p:txBody>
              <a:bodyPr>
                <a:normAutofit lnSpcReduction="10000"/>
              </a:bodyPr>
              <a:lstStyle/>
              <a:p>
                <a:r>
                  <a:rPr lang="en-IE" dirty="0" smtClean="0"/>
                  <a:t>What is Gradational Potential energy?</a:t>
                </a:r>
              </a:p>
              <a:p>
                <a:r>
                  <a:rPr lang="en-IE" dirty="0" smtClean="0">
                    <a:solidFill>
                      <a:srgbClr val="FF0000"/>
                    </a:solidFill>
                  </a:rPr>
                  <a:t>The energy an object possesses due to its position in a gravitational field</a:t>
                </a:r>
              </a:p>
              <a:p>
                <a:r>
                  <a:rPr lang="en-IE" dirty="0" smtClean="0"/>
                  <a:t>What does it depend on?</a:t>
                </a:r>
              </a:p>
              <a:p>
                <a:r>
                  <a:rPr lang="en-IE" dirty="0" smtClean="0">
                    <a:solidFill>
                      <a:srgbClr val="FF0000"/>
                    </a:solidFill>
                  </a:rPr>
                  <a:t>Mass, Height and g(the gravitational field strength)</a:t>
                </a:r>
              </a:p>
              <a:p>
                <a:r>
                  <a:rPr lang="en-IE" dirty="0" smtClean="0"/>
                  <a:t>What is the equation for potential energy?</a:t>
                </a:r>
              </a:p>
              <a:p>
                <a14:m>
                  <m:oMath xmlns:m="http://schemas.openxmlformats.org/officeDocument/2006/math">
                    <m:sSub>
                      <m:sSubPr>
                        <m:ctrlPr>
                          <a:rPr lang="en-IE" b="0" i="1" dirty="0" smtClean="0">
                            <a:solidFill>
                              <a:srgbClr val="FF0000"/>
                            </a:solidFill>
                            <a:latin typeface="Cambria Math"/>
                          </a:rPr>
                        </m:ctrlPr>
                      </m:sSubPr>
                      <m:e>
                        <m:r>
                          <a:rPr lang="en-IE" b="0" i="1" dirty="0" smtClean="0">
                            <a:solidFill>
                              <a:srgbClr val="FF0000"/>
                            </a:solidFill>
                            <a:latin typeface="Cambria Math"/>
                          </a:rPr>
                          <m:t>𝐸</m:t>
                        </m:r>
                      </m:e>
                      <m:sub>
                        <m:r>
                          <a:rPr lang="en-IE" b="0" i="1" dirty="0" smtClean="0">
                            <a:solidFill>
                              <a:srgbClr val="FF0000"/>
                            </a:solidFill>
                            <a:latin typeface="Cambria Math"/>
                          </a:rPr>
                          <m:t>𝑝</m:t>
                        </m:r>
                      </m:sub>
                    </m:sSub>
                    <m:r>
                      <a:rPr lang="en-IE" b="0" i="1" dirty="0" smtClean="0">
                        <a:solidFill>
                          <a:srgbClr val="FF0000"/>
                        </a:solidFill>
                        <a:latin typeface="Cambria Math"/>
                      </a:rPr>
                      <m:t>=</m:t>
                    </m:r>
                    <m:r>
                      <a:rPr lang="en-IE" b="0" i="1" dirty="0" smtClean="0">
                        <a:solidFill>
                          <a:srgbClr val="FF0000"/>
                        </a:solidFill>
                        <a:latin typeface="Cambria Math"/>
                      </a:rPr>
                      <m:t>𝑚𝑔h</m:t>
                    </m:r>
                  </m:oMath>
                </a14:m>
                <a:endParaRPr lang="en-IE"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052736"/>
                <a:ext cx="6192688" cy="5544616"/>
              </a:xfrm>
              <a:blipFill rotWithShape="1">
                <a:blip r:embed="rId2"/>
                <a:stretch>
                  <a:fillRect l="-2165" t="-2310" r="-3150"/>
                </a:stretch>
              </a:blipFill>
            </p:spPr>
            <p:txBody>
              <a:bodyPr/>
              <a:lstStyle/>
              <a:p>
                <a:r>
                  <a:rPr lang="en-IE">
                    <a:noFill/>
                  </a:rPr>
                  <a:t> </a:t>
                </a:r>
              </a:p>
            </p:txBody>
          </p:sp>
        </mc:Fallback>
      </mc:AlternateContent>
      <p:pic>
        <p:nvPicPr>
          <p:cNvPr id="1026" name="Picture 2" descr="http://ecx.images-amazon.com/images/I/71W7IHuMyVL._SL1424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988840"/>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8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TotalTime>
  <Words>1533</Words>
  <Application>Microsoft Office PowerPoint</Application>
  <PresentationFormat>On-screen Show (4:3)</PresentationFormat>
  <Paragraphs>185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Conservation of Energy and momentum</vt:lpstr>
      <vt:lpstr>Work</vt:lpstr>
      <vt:lpstr>Power</vt:lpstr>
      <vt:lpstr>Exercise 6A</vt:lpstr>
      <vt:lpstr>Question3</vt:lpstr>
      <vt:lpstr>Tractive Force</vt:lpstr>
      <vt:lpstr>Q7 and Then Hwk/cwk 8,9,10, 11,13</vt:lpstr>
      <vt:lpstr>Energy</vt:lpstr>
      <vt:lpstr>Gravitational Potential Energy, Ep</vt:lpstr>
      <vt:lpstr>Gravitational Potential Energy, Ek</vt:lpstr>
      <vt:lpstr>Applying the principle of Conservation of energy</vt:lpstr>
      <vt:lpstr>Exercise 6B</vt:lpstr>
      <vt:lpstr>Lisbon’s trams Which tramline uses most power?</vt:lpstr>
      <vt:lpstr>Green Line- Average Gradient of 18%</vt:lpstr>
      <vt:lpstr>Momentum</vt:lpstr>
      <vt:lpstr>Impulse</vt:lpstr>
      <vt:lpstr>Imagine two balls colliding: show the forces acting on the balls if they collide head on(ignore gravity)</vt:lpstr>
      <vt:lpstr>PowerPoint Presentation</vt:lpstr>
      <vt:lpstr>Exercise 6d: Combining what we know about Momentum and connected particles(pulleys)</vt:lpstr>
      <vt:lpstr>Exercise 6d: Part B: We need to redo our equations of motion but first of all we need to apply the conservation of momentum as the system will slow down once the additional mass it added.</vt:lpstr>
      <vt:lpstr>Exercise 6d: Combining what we know about Momentum and connected particles(pulleys)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conservation of Energy and momentum</dc:title>
  <dc:creator>matt</dc:creator>
  <cp:lastModifiedBy>matt</cp:lastModifiedBy>
  <cp:revision>46</cp:revision>
  <dcterms:created xsi:type="dcterms:W3CDTF">2015-03-13T19:51:31Z</dcterms:created>
  <dcterms:modified xsi:type="dcterms:W3CDTF">2015-03-17T19:08:20Z</dcterms:modified>
</cp:coreProperties>
</file>